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</p:sldMasterIdLst>
  <p:notesMasterIdLst>
    <p:notesMasterId r:id="rId5"/>
  </p:notesMasterIdLst>
  <p:sldIdLst>
    <p:sldId id="409" r:id="rId4"/>
    <p:sldId id="443" r:id="rId6"/>
    <p:sldId id="485" r:id="rId7"/>
    <p:sldId id="416" r:id="rId8"/>
    <p:sldId id="466" r:id="rId9"/>
    <p:sldId id="470" r:id="rId10"/>
    <p:sldId id="471" r:id="rId11"/>
    <p:sldId id="472" r:id="rId12"/>
    <p:sldId id="473" r:id="rId13"/>
    <p:sldId id="467" r:id="rId14"/>
    <p:sldId id="444" r:id="rId15"/>
    <p:sldId id="474" r:id="rId16"/>
    <p:sldId id="475" r:id="rId17"/>
    <p:sldId id="487" r:id="rId18"/>
    <p:sldId id="490" r:id="rId19"/>
    <p:sldId id="476" r:id="rId20"/>
    <p:sldId id="477" r:id="rId21"/>
    <p:sldId id="480" r:id="rId22"/>
    <p:sldId id="482" r:id="rId23"/>
    <p:sldId id="463" r:id="rId24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Yi Zhang" initials="Y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  <a:srgbClr val="9DC3E6"/>
    <a:srgbClr val="FF4C33"/>
    <a:srgbClr val="C6C6C6"/>
    <a:srgbClr val="FF5636"/>
    <a:srgbClr val="FF2027"/>
    <a:srgbClr val="F4B183"/>
    <a:srgbClr val="FF0000"/>
    <a:srgbClr val="FC2A51"/>
    <a:srgbClr val="C9A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317" autoAdjust="0"/>
  </p:normalViewPr>
  <p:slideViewPr>
    <p:cSldViewPr snapToGrid="0" showGuides="1">
      <p:cViewPr varScale="1">
        <p:scale>
          <a:sx n="84" d="100"/>
          <a:sy n="84" d="100"/>
        </p:scale>
        <p:origin x="408" y="96"/>
      </p:cViewPr>
      <p:guideLst>
        <p:guide pos="3840"/>
        <p:guide orient="horz" pos="20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99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92D09-6E53-4EE3-94EA-323CDEEA17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3550C-0EAD-42A3-AC8C-7F87D0B3B9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3550C-0EAD-42A3-AC8C-7F87D0B3B9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5000">
    <p:cover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69B6FBA-93C9-489C-B97A-A1464B06CA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C10CF4-85E5-4A21-A25F-47720A09A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15000">
    <p:cover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61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D39127F-6635-499E-867A-C68E6CFBA9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61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1"/>
            <a:ext cx="2844800" cy="3661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0D4AF0A-2064-42D4-8961-EA46D070B136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p:transition spd="slow" advTm="15000">
    <p:cover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内容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15000">
    <p:cover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B914-9BB2-4713-9EBF-61770F406B81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6538A-33AE-45EB-868C-14B9E34ED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B914-9BB2-4713-9EBF-61770F406B81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6538A-33AE-45EB-868C-14B9E34ED9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5000">
    <p:cover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1129933"/>
            <a:ext cx="10086975" cy="778381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kern="1200" spc="100" baseline="0" dirty="0" smtClean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9BE-4787-4A9B-9BB4-13E13E410CB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F7F5D-8E5D-4D9C-BE83-12660949275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Straight Connector 4"/>
          <p:cNvCxnSpPr/>
          <p:nvPr userDrawn="1"/>
        </p:nvCxnSpPr>
        <p:spPr>
          <a:xfrm>
            <a:off x="291548" y="1484245"/>
            <a:ext cx="755374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291548" y="505289"/>
            <a:ext cx="216188" cy="216188"/>
            <a:chOff x="906762" y="2629439"/>
            <a:chExt cx="1007842" cy="1007842"/>
          </a:xfrm>
        </p:grpSpPr>
        <p:sp>
          <p:nvSpPr>
            <p:cNvPr id="13" name="↖"/>
            <p:cNvSpPr/>
            <p:nvPr/>
          </p:nvSpPr>
          <p:spPr>
            <a:xfrm>
              <a:off x="906762" y="2629439"/>
              <a:ext cx="1007842" cy="10078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63500" dir="13500000" algn="br" rotWithShape="0">
                <a:schemeClr val="accent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↘"/>
            <p:cNvSpPr/>
            <p:nvPr/>
          </p:nvSpPr>
          <p:spPr>
            <a:xfrm>
              <a:off x="906762" y="2629439"/>
              <a:ext cx="1007842" cy="10078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2700000" algn="tl" rotWithShape="0">
                <a:schemeClr val="accent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1"/>
            <p:cNvSpPr/>
            <p:nvPr/>
          </p:nvSpPr>
          <p:spPr>
            <a:xfrm>
              <a:off x="906762" y="2629439"/>
              <a:ext cx="1007842" cy="10078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653580" y="505289"/>
            <a:ext cx="216188" cy="216188"/>
            <a:chOff x="906762" y="2629439"/>
            <a:chExt cx="1007842" cy="1007842"/>
          </a:xfrm>
        </p:grpSpPr>
        <p:sp>
          <p:nvSpPr>
            <p:cNvPr id="17" name="↖"/>
            <p:cNvSpPr/>
            <p:nvPr/>
          </p:nvSpPr>
          <p:spPr>
            <a:xfrm>
              <a:off x="906762" y="2629439"/>
              <a:ext cx="1007842" cy="10078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13500000" sx="120000" sy="120000" algn="br" rotWithShape="0">
                <a:schemeClr val="accent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↘"/>
            <p:cNvSpPr/>
            <p:nvPr/>
          </p:nvSpPr>
          <p:spPr>
            <a:xfrm>
              <a:off x="906762" y="2629439"/>
              <a:ext cx="1007842" cy="10078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2700000" sx="110000" sy="110000" algn="tl" rotWithShape="0">
                <a:schemeClr val="accent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1"/>
            <p:cNvSpPr/>
            <p:nvPr/>
          </p:nvSpPr>
          <p:spPr>
            <a:xfrm>
              <a:off x="906762" y="2629439"/>
              <a:ext cx="1007842" cy="100784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 userDrawn="1"/>
        </p:nvGrpSpPr>
        <p:grpSpPr>
          <a:xfrm>
            <a:off x="1015612" y="505289"/>
            <a:ext cx="216188" cy="216188"/>
            <a:chOff x="906762" y="2629439"/>
            <a:chExt cx="1007842" cy="1007842"/>
          </a:xfrm>
        </p:grpSpPr>
        <p:sp>
          <p:nvSpPr>
            <p:cNvPr id="40" name="↖"/>
            <p:cNvSpPr/>
            <p:nvPr/>
          </p:nvSpPr>
          <p:spPr>
            <a:xfrm>
              <a:off x="906762" y="2629439"/>
              <a:ext cx="1007842" cy="10078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63500" dir="13500000" algn="br" rotWithShape="0">
                <a:schemeClr val="accent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↘"/>
            <p:cNvSpPr/>
            <p:nvPr/>
          </p:nvSpPr>
          <p:spPr>
            <a:xfrm>
              <a:off x="906762" y="2629439"/>
              <a:ext cx="1007842" cy="10078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2700000" algn="tl" rotWithShape="0">
                <a:schemeClr val="accent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1"/>
            <p:cNvSpPr/>
            <p:nvPr/>
          </p:nvSpPr>
          <p:spPr>
            <a:xfrm>
              <a:off x="906762" y="2629439"/>
              <a:ext cx="1007842" cy="10078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 userDrawn="1"/>
        </p:nvGrpSpPr>
        <p:grpSpPr>
          <a:xfrm>
            <a:off x="1377644" y="505289"/>
            <a:ext cx="216188" cy="216188"/>
            <a:chOff x="906762" y="2629439"/>
            <a:chExt cx="1007842" cy="1007842"/>
          </a:xfrm>
        </p:grpSpPr>
        <p:sp>
          <p:nvSpPr>
            <p:cNvPr id="44" name="↖"/>
            <p:cNvSpPr/>
            <p:nvPr/>
          </p:nvSpPr>
          <p:spPr>
            <a:xfrm>
              <a:off x="906762" y="2629439"/>
              <a:ext cx="1007842" cy="10078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63500" dir="13500000" algn="br" rotWithShape="0">
                <a:schemeClr val="accent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↘"/>
            <p:cNvSpPr/>
            <p:nvPr/>
          </p:nvSpPr>
          <p:spPr>
            <a:xfrm>
              <a:off x="906762" y="2629439"/>
              <a:ext cx="1007842" cy="10078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2700000" algn="tl" rotWithShape="0">
                <a:schemeClr val="accent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1"/>
            <p:cNvSpPr/>
            <p:nvPr/>
          </p:nvSpPr>
          <p:spPr>
            <a:xfrm>
              <a:off x="906762" y="2629439"/>
              <a:ext cx="1007842" cy="10078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 userDrawn="1"/>
        </p:nvGrpSpPr>
        <p:grpSpPr>
          <a:xfrm>
            <a:off x="1739676" y="505289"/>
            <a:ext cx="216188" cy="216188"/>
            <a:chOff x="906762" y="2629439"/>
            <a:chExt cx="1007842" cy="1007842"/>
          </a:xfrm>
        </p:grpSpPr>
        <p:sp>
          <p:nvSpPr>
            <p:cNvPr id="48" name="↖"/>
            <p:cNvSpPr/>
            <p:nvPr/>
          </p:nvSpPr>
          <p:spPr>
            <a:xfrm>
              <a:off x="906762" y="2629439"/>
              <a:ext cx="1007842" cy="10078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63500" dir="13500000" algn="br" rotWithShape="0">
                <a:schemeClr val="accent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↘"/>
            <p:cNvSpPr/>
            <p:nvPr/>
          </p:nvSpPr>
          <p:spPr>
            <a:xfrm>
              <a:off x="906762" y="2629439"/>
              <a:ext cx="1007842" cy="10078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2700000" algn="tl" rotWithShape="0">
                <a:schemeClr val="accent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1"/>
            <p:cNvSpPr/>
            <p:nvPr/>
          </p:nvSpPr>
          <p:spPr>
            <a:xfrm>
              <a:off x="906762" y="2629439"/>
              <a:ext cx="1007842" cy="10078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 userDrawn="1"/>
        </p:nvGrpSpPr>
        <p:grpSpPr>
          <a:xfrm>
            <a:off x="2101706" y="505289"/>
            <a:ext cx="216188" cy="216188"/>
            <a:chOff x="906762" y="2629439"/>
            <a:chExt cx="1007842" cy="1007842"/>
          </a:xfrm>
        </p:grpSpPr>
        <p:sp>
          <p:nvSpPr>
            <p:cNvPr id="52" name="↖"/>
            <p:cNvSpPr/>
            <p:nvPr/>
          </p:nvSpPr>
          <p:spPr>
            <a:xfrm>
              <a:off x="906762" y="2629439"/>
              <a:ext cx="1007842" cy="10078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63500" dir="13500000" algn="br" rotWithShape="0">
                <a:schemeClr val="accent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↘"/>
            <p:cNvSpPr/>
            <p:nvPr/>
          </p:nvSpPr>
          <p:spPr>
            <a:xfrm>
              <a:off x="906762" y="2629439"/>
              <a:ext cx="1007842" cy="10078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2700000" algn="tl" rotWithShape="0">
                <a:schemeClr val="accent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1"/>
            <p:cNvSpPr/>
            <p:nvPr/>
          </p:nvSpPr>
          <p:spPr>
            <a:xfrm>
              <a:off x="906762" y="2629439"/>
              <a:ext cx="1007842" cy="10078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5000">
    <p:cover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5000">
    <p:cover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5000">
    <p:cover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5000">
    <p:cover dir="d"/>
  </p:transition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4B914-9BB2-4713-9EBF-61770F406B8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6538A-33AE-45EB-868C-14B9E34ED9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</p:sldLayoutIdLst>
  <p:transition spd="slow" advTm="15000">
    <p:cover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study.163.com/course/courseLearn.htm?courseId=1209605829#/learn/video?lessonId=1280975362&amp;courseId=1209605829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image" Target="../media/image5.png"/><Relationship Id="rId2" Type="http://schemas.openxmlformats.org/officeDocument/2006/relationships/tags" Target="../tags/tag41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56.xml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40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hyperlink" Target="http://www.btcat.cn" TargetMode="Externa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://btcat.cn/yunnan.html" TargetMode="Externa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study.163.com/course/courseLearn.htm?courseId=1209605829#/learn/video?lessonId=1280975362&amp;courseId=1209605829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1" Type="http://schemas.openxmlformats.org/officeDocument/2006/relationships/slideLayout" Target="../slideLayouts/slideLayout1.xml"/><Relationship Id="rId40" Type="http://schemas.openxmlformats.org/officeDocument/2006/relationships/tags" Target="../tags/tag96.xml"/><Relationship Id="rId4" Type="http://schemas.openxmlformats.org/officeDocument/2006/relationships/tags" Target="../tags/tag60.xml"/><Relationship Id="rId39" Type="http://schemas.openxmlformats.org/officeDocument/2006/relationships/tags" Target="../tags/tag95.xml"/><Relationship Id="rId38" Type="http://schemas.openxmlformats.org/officeDocument/2006/relationships/tags" Target="../tags/tag94.xml"/><Relationship Id="rId37" Type="http://schemas.openxmlformats.org/officeDocument/2006/relationships/tags" Target="../tags/tag93.xml"/><Relationship Id="rId36" Type="http://schemas.openxmlformats.org/officeDocument/2006/relationships/tags" Target="../tags/tag92.xml"/><Relationship Id="rId35" Type="http://schemas.openxmlformats.org/officeDocument/2006/relationships/tags" Target="../tags/tag91.xml"/><Relationship Id="rId34" Type="http://schemas.openxmlformats.org/officeDocument/2006/relationships/tags" Target="../tags/tag90.xml"/><Relationship Id="rId33" Type="http://schemas.openxmlformats.org/officeDocument/2006/relationships/tags" Target="../tags/tag89.xml"/><Relationship Id="rId32" Type="http://schemas.openxmlformats.org/officeDocument/2006/relationships/tags" Target="../tags/tag88.xml"/><Relationship Id="rId31" Type="http://schemas.openxmlformats.org/officeDocument/2006/relationships/tags" Target="../tags/tag87.xml"/><Relationship Id="rId30" Type="http://schemas.openxmlformats.org/officeDocument/2006/relationships/tags" Target="../tags/tag86.xml"/><Relationship Id="rId3" Type="http://schemas.openxmlformats.org/officeDocument/2006/relationships/tags" Target="../tags/tag59.xml"/><Relationship Id="rId29" Type="http://schemas.openxmlformats.org/officeDocument/2006/relationships/tags" Target="../tags/tag85.xml"/><Relationship Id="rId28" Type="http://schemas.openxmlformats.org/officeDocument/2006/relationships/tags" Target="../tags/tag84.xml"/><Relationship Id="rId27" Type="http://schemas.openxmlformats.org/officeDocument/2006/relationships/tags" Target="../tags/tag83.xml"/><Relationship Id="rId26" Type="http://schemas.openxmlformats.org/officeDocument/2006/relationships/tags" Target="../tags/tag82.xml"/><Relationship Id="rId25" Type="http://schemas.openxmlformats.org/officeDocument/2006/relationships/tags" Target="../tags/tag81.xml"/><Relationship Id="rId24" Type="http://schemas.openxmlformats.org/officeDocument/2006/relationships/tags" Target="../tags/tag80.xml"/><Relationship Id="rId23" Type="http://schemas.openxmlformats.org/officeDocument/2006/relationships/tags" Target="../tags/tag79.xml"/><Relationship Id="rId22" Type="http://schemas.openxmlformats.org/officeDocument/2006/relationships/tags" Target="../tags/tag78.xml"/><Relationship Id="rId21" Type="http://schemas.openxmlformats.org/officeDocument/2006/relationships/tags" Target="../tags/tag77.xml"/><Relationship Id="rId20" Type="http://schemas.openxmlformats.org/officeDocument/2006/relationships/tags" Target="../tags/tag76.xml"/><Relationship Id="rId2" Type="http://schemas.openxmlformats.org/officeDocument/2006/relationships/tags" Target="../tags/tag58.xml"/><Relationship Id="rId19" Type="http://schemas.openxmlformats.org/officeDocument/2006/relationships/tags" Target="../tags/tag75.xml"/><Relationship Id="rId18" Type="http://schemas.openxmlformats.org/officeDocument/2006/relationships/tags" Target="../tags/tag74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tags" Target="../tags/tag57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.svg"/><Relationship Id="rId5" Type="http://schemas.openxmlformats.org/officeDocument/2006/relationships/image" Target="../media/image13.png"/><Relationship Id="rId4" Type="http://schemas.openxmlformats.org/officeDocument/2006/relationships/image" Target="../media/image1.svg"/><Relationship Id="rId3" Type="http://schemas.openxmlformats.org/officeDocument/2006/relationships/image" Target="../media/image12.png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tags" Target="../tags/tag5.xml"/><Relationship Id="rId4" Type="http://schemas.microsoft.com/office/2007/relationships/media" Target="file:///C:\Users\maomao\Videos\&#28608;&#21160;&#20154;&#24515;&#30340;&#20215;&#26684;.mp4" TargetMode="External"/><Relationship Id="rId3" Type="http://schemas.openxmlformats.org/officeDocument/2006/relationships/video" Target="file:///C:\Users\maomao\Videos\&#28608;&#21160;&#20154;&#24515;&#30340;&#20215;&#26684;.mp4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image" Target="../media/image5.png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9.xml"/><Relationship Id="rId11" Type="http://schemas.openxmlformats.org/officeDocument/2006/relationships/image" Target="../media/image6.png"/><Relationship Id="rId10" Type="http://schemas.openxmlformats.org/officeDocument/2006/relationships/tags" Target="../tags/tag18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34.xml"/><Relationship Id="rId14" Type="http://schemas.openxmlformats.org/officeDocument/2006/relationships/tags" Target="../tags/tag3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tags" Target="../tags/tag35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8"/>
          <p:cNvSpPr txBox="1"/>
          <p:nvPr/>
        </p:nvSpPr>
        <p:spPr>
          <a:xfrm>
            <a:off x="4300647" y="3408049"/>
            <a:ext cx="7507134" cy="10153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6600" b="1" spc="200" dirty="0" smtClean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圈内人看区块链</a:t>
            </a:r>
            <a:endParaRPr lang="zh-CN" altLang="en-US" sz="6600" b="1" spc="200" dirty="0" smtClean="0">
              <a:solidFill>
                <a:schemeClr val="bg2">
                  <a:lumMod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4300647" y="2664461"/>
            <a:ext cx="7507134" cy="73850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800" spc="2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十年是一个轮回</a:t>
            </a:r>
            <a:endParaRPr lang="zh-CN" altLang="en-US" sz="4800" spc="2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0029479" y="446954"/>
            <a:ext cx="1910382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zh-CN" sz="1400" b="1" u="sng" spc="100" dirty="0" smtClean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www.btcat.cn</a:t>
            </a:r>
            <a:endParaRPr lang="en-US" altLang="zh-CN" sz="1400" b="1" u="sng" spc="100" dirty="0" smtClean="0">
              <a:solidFill>
                <a:schemeClr val="bg2">
                  <a:lumMod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4300647" y="2108115"/>
            <a:ext cx="1910382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i="1" spc="100" dirty="0" smtClean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2020</a:t>
            </a:r>
            <a:endParaRPr lang="zh-CN" altLang="en-US" sz="3200" i="1" spc="100" dirty="0">
              <a:solidFill>
                <a:schemeClr val="bg2">
                  <a:lumMod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10942063" y="3083298"/>
            <a:ext cx="467870" cy="2426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224788" y="2107956"/>
            <a:ext cx="2315607" cy="23156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0905" y="2932430"/>
            <a:ext cx="667385" cy="66738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703430" y="4971399"/>
            <a:ext cx="1149160" cy="11491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8"/>
          <p:cNvSpPr txBox="1"/>
          <p:nvPr/>
        </p:nvSpPr>
        <p:spPr>
          <a:xfrm>
            <a:off x="8589111" y="5438347"/>
            <a:ext cx="1910382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spc="100" dirty="0" smtClean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DESIGN BY </a:t>
            </a:r>
            <a:r>
              <a:rPr lang="zh-CN" altLang="en-US" sz="1400" b="1" spc="100" dirty="0" smtClean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猫猫</a:t>
            </a:r>
            <a:endParaRPr lang="zh-CN" altLang="en-US" sz="1400" b="1" spc="100" dirty="0" smtClean="0">
              <a:solidFill>
                <a:schemeClr val="bg2">
                  <a:lumMod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logo_tra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7825" y="0"/>
            <a:ext cx="1786890" cy="17868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任意多边形 3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293955" y="1323220"/>
            <a:ext cx="815283" cy="639829"/>
          </a:xfrm>
          <a:custGeom>
            <a:avLst/>
            <a:gdLst/>
            <a:ahLst/>
            <a:cxnLst/>
            <a:rect l="l" t="t" r="r" b="b"/>
            <a:pathLst>
              <a:path w="346472" h="271909">
                <a:moveTo>
                  <a:pt x="321916" y="0"/>
                </a:moveTo>
                <a:lnTo>
                  <a:pt x="346472" y="52238"/>
                </a:lnTo>
                <a:cubicBezTo>
                  <a:pt x="321171" y="60573"/>
                  <a:pt x="303163" y="72181"/>
                  <a:pt x="292448" y="87064"/>
                </a:cubicBezTo>
                <a:cubicBezTo>
                  <a:pt x="281732" y="101947"/>
                  <a:pt x="276077" y="121741"/>
                  <a:pt x="275481" y="146447"/>
                </a:cubicBezTo>
                <a:lnTo>
                  <a:pt x="336203" y="146447"/>
                </a:lnTo>
                <a:lnTo>
                  <a:pt x="336203" y="271909"/>
                </a:lnTo>
                <a:lnTo>
                  <a:pt x="210741" y="271909"/>
                </a:lnTo>
                <a:lnTo>
                  <a:pt x="210741" y="181719"/>
                </a:lnTo>
                <a:cubicBezTo>
                  <a:pt x="210741" y="145405"/>
                  <a:pt x="213866" y="116830"/>
                  <a:pt x="220117" y="95994"/>
                </a:cubicBezTo>
                <a:cubicBezTo>
                  <a:pt x="226368" y="75158"/>
                  <a:pt x="238200" y="56331"/>
                  <a:pt x="255613" y="39514"/>
                </a:cubicBezTo>
                <a:cubicBezTo>
                  <a:pt x="273026" y="22696"/>
                  <a:pt x="295126" y="9525"/>
                  <a:pt x="321916" y="0"/>
                </a:cubicBezTo>
                <a:close/>
                <a:moveTo>
                  <a:pt x="111175" y="0"/>
                </a:moveTo>
                <a:lnTo>
                  <a:pt x="135732" y="52238"/>
                </a:lnTo>
                <a:cubicBezTo>
                  <a:pt x="110728" y="60573"/>
                  <a:pt x="92795" y="72181"/>
                  <a:pt x="81930" y="87064"/>
                </a:cubicBezTo>
                <a:cubicBezTo>
                  <a:pt x="71066" y="101947"/>
                  <a:pt x="65485" y="121741"/>
                  <a:pt x="65187" y="146447"/>
                </a:cubicBezTo>
                <a:lnTo>
                  <a:pt x="125462" y="146447"/>
                </a:lnTo>
                <a:lnTo>
                  <a:pt x="125462" y="271909"/>
                </a:lnTo>
                <a:lnTo>
                  <a:pt x="0" y="271909"/>
                </a:lnTo>
                <a:lnTo>
                  <a:pt x="0" y="181719"/>
                </a:lnTo>
                <a:cubicBezTo>
                  <a:pt x="0" y="145405"/>
                  <a:pt x="3200" y="116830"/>
                  <a:pt x="9600" y="95994"/>
                </a:cubicBezTo>
                <a:cubicBezTo>
                  <a:pt x="15999" y="75158"/>
                  <a:pt x="27906" y="56331"/>
                  <a:pt x="45319" y="39514"/>
                </a:cubicBezTo>
                <a:cubicBezTo>
                  <a:pt x="62731" y="22696"/>
                  <a:pt x="84684" y="9525"/>
                  <a:pt x="111175" y="0"/>
                </a:cubicBez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rgbClr val="2E75B6">
              <a:shade val="50000"/>
            </a:srgbClr>
          </a:lnRef>
          <a:fillRef idx="1">
            <a:srgbClr val="2E75B6"/>
          </a:fillRef>
          <a:effectRef idx="0">
            <a:srgbClr val="2E75B6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" name="任意多边形 31"/>
          <p:cNvSpPr>
            <a:spLocks noChangeAspect="1"/>
          </p:cNvSpPr>
          <p:nvPr>
            <p:custDataLst>
              <p:tags r:id="rId2"/>
            </p:custDataLst>
          </p:nvPr>
        </p:nvSpPr>
        <p:spPr>
          <a:xfrm rot="10800000">
            <a:off x="10038961" y="4860578"/>
            <a:ext cx="859084" cy="674203"/>
          </a:xfrm>
          <a:custGeom>
            <a:avLst/>
            <a:gdLst/>
            <a:ahLst/>
            <a:cxnLst/>
            <a:rect l="l" t="t" r="r" b="b"/>
            <a:pathLst>
              <a:path w="346472" h="271909">
                <a:moveTo>
                  <a:pt x="321916" y="0"/>
                </a:moveTo>
                <a:lnTo>
                  <a:pt x="346472" y="52238"/>
                </a:lnTo>
                <a:cubicBezTo>
                  <a:pt x="321171" y="60573"/>
                  <a:pt x="303163" y="72181"/>
                  <a:pt x="292448" y="87064"/>
                </a:cubicBezTo>
                <a:cubicBezTo>
                  <a:pt x="281732" y="101947"/>
                  <a:pt x="276077" y="121741"/>
                  <a:pt x="275481" y="146447"/>
                </a:cubicBezTo>
                <a:lnTo>
                  <a:pt x="336203" y="146447"/>
                </a:lnTo>
                <a:lnTo>
                  <a:pt x="336203" y="271909"/>
                </a:lnTo>
                <a:lnTo>
                  <a:pt x="210741" y="271909"/>
                </a:lnTo>
                <a:lnTo>
                  <a:pt x="210741" y="181719"/>
                </a:lnTo>
                <a:cubicBezTo>
                  <a:pt x="210741" y="145405"/>
                  <a:pt x="213866" y="116830"/>
                  <a:pt x="220117" y="95994"/>
                </a:cubicBezTo>
                <a:cubicBezTo>
                  <a:pt x="226368" y="75158"/>
                  <a:pt x="238200" y="56331"/>
                  <a:pt x="255613" y="39514"/>
                </a:cubicBezTo>
                <a:cubicBezTo>
                  <a:pt x="273026" y="22696"/>
                  <a:pt x="295126" y="9525"/>
                  <a:pt x="321916" y="0"/>
                </a:cubicBezTo>
                <a:close/>
                <a:moveTo>
                  <a:pt x="111175" y="0"/>
                </a:moveTo>
                <a:lnTo>
                  <a:pt x="135732" y="52238"/>
                </a:lnTo>
                <a:cubicBezTo>
                  <a:pt x="110728" y="60573"/>
                  <a:pt x="92795" y="72181"/>
                  <a:pt x="81930" y="87064"/>
                </a:cubicBezTo>
                <a:cubicBezTo>
                  <a:pt x="71066" y="101947"/>
                  <a:pt x="65485" y="121741"/>
                  <a:pt x="65187" y="146447"/>
                </a:cubicBezTo>
                <a:lnTo>
                  <a:pt x="125462" y="146447"/>
                </a:lnTo>
                <a:lnTo>
                  <a:pt x="125462" y="271909"/>
                </a:lnTo>
                <a:lnTo>
                  <a:pt x="0" y="271909"/>
                </a:lnTo>
                <a:lnTo>
                  <a:pt x="0" y="181719"/>
                </a:lnTo>
                <a:cubicBezTo>
                  <a:pt x="0" y="145405"/>
                  <a:pt x="3200" y="116830"/>
                  <a:pt x="9600" y="95994"/>
                </a:cubicBezTo>
                <a:cubicBezTo>
                  <a:pt x="15999" y="75158"/>
                  <a:pt x="27906" y="56331"/>
                  <a:pt x="45319" y="39514"/>
                </a:cubicBezTo>
                <a:cubicBezTo>
                  <a:pt x="62731" y="22696"/>
                  <a:pt x="84684" y="9525"/>
                  <a:pt x="111175" y="0"/>
                </a:cubicBez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rgbClr val="2E75B6">
              <a:shade val="50000"/>
            </a:srgbClr>
          </a:lnRef>
          <a:fillRef idx="1">
            <a:srgbClr val="2E75B6"/>
          </a:fillRef>
          <a:effectRef idx="0">
            <a:srgbClr val="2E75B6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1649047" y="2451393"/>
            <a:ext cx="8893907" cy="1955215"/>
          </a:xfrm>
          <a:prstGeom prst="rect">
            <a:avLst/>
          </a:prstGeom>
        </p:spPr>
        <p:txBody>
          <a:bodyPr wrap="square" anchor="ctr" anchorCtr="0">
            <a:normAutofit/>
          </a:bodyPr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200" normalizeH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这个新兴市场所存在的</a:t>
            </a:r>
            <a:r>
              <a:rPr kumimoji="0" lang="en-US" altLang="zh-CN" sz="2800" b="1" i="0" u="none" strike="noStrike" kern="1200" cap="none" spc="200" normalizeH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“</a:t>
            </a:r>
            <a:r>
              <a:rPr kumimoji="0" lang="zh-CN" altLang="en-US" sz="2800" b="1" i="0" u="none" strike="noStrike" kern="1200" cap="none" spc="200" normalizeH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套利</a:t>
            </a:r>
            <a:r>
              <a:rPr kumimoji="0" lang="en-US" altLang="zh-CN" sz="2800" b="1" i="0" u="none" strike="noStrike" kern="1200" cap="none" spc="200" normalizeH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”</a:t>
            </a:r>
            <a:r>
              <a:rPr kumimoji="0" lang="zh-CN" altLang="en-US" sz="2800" b="1" i="0" u="none" strike="noStrike" kern="1200" cap="none" spc="200" normalizeH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机会之多，</a:t>
            </a:r>
            <a:endParaRPr kumimoji="0" lang="zh-CN" altLang="en-US" sz="2800" b="1" i="0" u="none" strike="noStrike" kern="1200" cap="none" spc="200" normalizeH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200" normalizeH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比传统金融市场加起来还要多。</a:t>
            </a:r>
            <a:endParaRPr kumimoji="0" lang="zh-CN" altLang="en-US" sz="2800" b="1" i="0" u="none" strike="noStrike" kern="1200" cap="none" spc="200" normalizeH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604788" y="2010562"/>
            <a:ext cx="1581373" cy="15813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6538A-33AE-45EB-868C-14B9E34ED961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742" y="2353670"/>
            <a:ext cx="2771775" cy="1905000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1043733" y="2475382"/>
            <a:ext cx="4343055" cy="83058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5400" b="1" spc="200" dirty="0" smtClean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Part</a:t>
            </a:r>
            <a:r>
              <a:rPr lang="zh-CN" altLang="en-US" sz="5400" b="1" spc="200" dirty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 </a:t>
            </a:r>
            <a:r>
              <a:rPr lang="en-US" altLang="zh-CN" sz="5400" b="1" spc="200" dirty="0" smtClean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03</a:t>
            </a:r>
            <a:endParaRPr lang="en-US" altLang="zh-CN" sz="5400" b="1" spc="200" dirty="0" smtClean="0">
              <a:solidFill>
                <a:schemeClr val="bg2">
                  <a:lumMod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50670" y="3306170"/>
            <a:ext cx="4436118" cy="89154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4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区块链技术</a:t>
            </a:r>
            <a:endParaRPr lang="zh-CN" altLang="en-US" sz="4000" b="1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0800000">
            <a:off x="7734300" y="-23240"/>
            <a:ext cx="4457700" cy="6872748"/>
          </a:xfrm>
          <a:custGeom>
            <a:avLst/>
            <a:gdLst>
              <a:gd name="connsiteX0" fmla="*/ 2813957 w 4457700"/>
              <a:gd name="connsiteY0" fmla="*/ 6872748 h 6872748"/>
              <a:gd name="connsiteX1" fmla="*/ 0 w 4457700"/>
              <a:gd name="connsiteY1" fmla="*/ 6872748 h 6872748"/>
              <a:gd name="connsiteX2" fmla="*/ 0 w 4457700"/>
              <a:gd name="connsiteY2" fmla="*/ 0 h 6872748"/>
              <a:gd name="connsiteX3" fmla="*/ 539063 w 4457700"/>
              <a:gd name="connsiteY3" fmla="*/ 0 h 6872748"/>
              <a:gd name="connsiteX4" fmla="*/ 2813957 w 4457700"/>
              <a:gd name="connsiteY4" fmla="*/ 0 h 6872748"/>
              <a:gd name="connsiteX5" fmla="*/ 2828251 w 4457700"/>
              <a:gd name="connsiteY5" fmla="*/ 0 h 6872748"/>
              <a:gd name="connsiteX6" fmla="*/ 2886320 w 4457700"/>
              <a:gd name="connsiteY6" fmla="*/ 35514 h 6872748"/>
              <a:gd name="connsiteX7" fmla="*/ 4457700 w 4457700"/>
              <a:gd name="connsiteY7" fmla="*/ 3418192 h 6872748"/>
              <a:gd name="connsiteX8" fmla="*/ 2886320 w 4457700"/>
              <a:gd name="connsiteY8" fmla="*/ 6800870 h 6872748"/>
              <a:gd name="connsiteX9" fmla="*/ 2813957 w 4457700"/>
              <a:gd name="connsiteY9" fmla="*/ 6845127 h 68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57700" h="6872748">
                <a:moveTo>
                  <a:pt x="2813957" y="6872748"/>
                </a:moveTo>
                <a:lnTo>
                  <a:pt x="0" y="6872748"/>
                </a:lnTo>
                <a:lnTo>
                  <a:pt x="0" y="0"/>
                </a:lnTo>
                <a:lnTo>
                  <a:pt x="539063" y="0"/>
                </a:lnTo>
                <a:lnTo>
                  <a:pt x="2813957" y="0"/>
                </a:lnTo>
                <a:lnTo>
                  <a:pt x="2828251" y="0"/>
                </a:lnTo>
                <a:lnTo>
                  <a:pt x="2886320" y="35514"/>
                </a:lnTo>
                <a:cubicBezTo>
                  <a:pt x="3816091" y="641583"/>
                  <a:pt x="4457700" y="1928525"/>
                  <a:pt x="4457700" y="3418192"/>
                </a:cubicBezTo>
                <a:cubicBezTo>
                  <a:pt x="4457700" y="4907859"/>
                  <a:pt x="3816091" y="6194800"/>
                  <a:pt x="2886320" y="6800870"/>
                </a:cubicBezTo>
                <a:lnTo>
                  <a:pt x="2813957" y="6845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394" y="2713309"/>
            <a:ext cx="942715" cy="942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394" y="2840309"/>
            <a:ext cx="942715" cy="9427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26000" y="2552065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https://study.163.com/course/courseLearn.htm?courseId=1209605829#/learn/video?lessonId=1280221654&amp;courseId=1209605829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6208015" y="1098558"/>
            <a:ext cx="3319967" cy="4629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>
            <a:hlinkClick r:id="rId3" action="ppaction://hlinkfile"/>
          </p:cNvPr>
          <p:cNvSpPr/>
          <p:nvPr/>
        </p:nvSpPr>
        <p:spPr>
          <a:xfrm rot="5400000">
            <a:off x="6574634" y="1435574"/>
            <a:ext cx="2607466" cy="3860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394" y="2967309"/>
            <a:ext cx="942715" cy="9427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>
            <p:custDataLst>
              <p:tags r:id="rId1"/>
            </p:custDataLst>
          </p:nvPr>
        </p:nvGrpSpPr>
        <p:grpSpPr>
          <a:xfrm>
            <a:off x="1445509" y="2789019"/>
            <a:ext cx="9300982" cy="852783"/>
            <a:chOff x="1445509" y="2789019"/>
            <a:chExt cx="9300982" cy="852783"/>
          </a:xfrm>
        </p:grpSpPr>
        <p:pic>
          <p:nvPicPr>
            <p:cNvPr id="6" name="图形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 rot="10800000">
              <a:off x="9753003" y="2789020"/>
              <a:ext cx="993488" cy="852782"/>
            </a:xfrm>
            <a:prstGeom prst="rect">
              <a:avLst/>
            </a:prstGeom>
          </p:spPr>
        </p:pic>
        <p:pic>
          <p:nvPicPr>
            <p:cNvPr id="7" name="图形 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445509" y="2789019"/>
              <a:ext cx="993490" cy="852782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>
            <p:custDataLst>
              <p:tags r:id="rId5"/>
            </p:custDataLst>
          </p:nvPr>
        </p:nvGrpSpPr>
        <p:grpSpPr>
          <a:xfrm>
            <a:off x="1445510" y="967339"/>
            <a:ext cx="9300982" cy="4923322"/>
            <a:chOff x="1422935" y="1301817"/>
            <a:chExt cx="9346130" cy="4254366"/>
          </a:xfrm>
        </p:grpSpPr>
        <p:cxnSp>
          <p:nvCxnSpPr>
            <p:cNvPr id="13" name="直接连接符 12"/>
            <p:cNvCxnSpPr/>
            <p:nvPr>
              <p:custDataLst>
                <p:tags r:id="rId6"/>
              </p:custDataLst>
            </p:nvPr>
          </p:nvCxnSpPr>
          <p:spPr>
            <a:xfrm>
              <a:off x="1422935" y="5556183"/>
              <a:ext cx="9346130" cy="0"/>
            </a:xfrm>
            <a:prstGeom prst="line">
              <a:avLst/>
            </a:prstGeom>
            <a:ln w="6350">
              <a:solidFill>
                <a:srgbClr val="FFFFFF">
                  <a:lumMod val="50000"/>
                  <a:alpha val="50000"/>
                </a:srgbClr>
              </a:solidFill>
            </a:ln>
          </p:spPr>
          <p:style>
            <a:lnRef idx="1">
              <a:srgbClr val="BD374A"/>
            </a:lnRef>
            <a:fillRef idx="0">
              <a:srgbClr val="BD374A"/>
            </a:fillRef>
            <a:effectRef idx="0">
              <a:srgbClr val="BD374A"/>
            </a:effectRef>
            <a:fontRef idx="minor">
              <a:srgbClr val="000000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7"/>
              </p:custDataLst>
            </p:nvPr>
          </p:nvCxnSpPr>
          <p:spPr>
            <a:xfrm>
              <a:off x="1422935" y="1301817"/>
              <a:ext cx="9346130" cy="0"/>
            </a:xfrm>
            <a:prstGeom prst="line">
              <a:avLst/>
            </a:prstGeom>
            <a:ln w="6350">
              <a:solidFill>
                <a:srgbClr val="FFFFFF">
                  <a:lumMod val="50000"/>
                  <a:alpha val="50000"/>
                </a:srgbClr>
              </a:solidFill>
            </a:ln>
          </p:spPr>
          <p:style>
            <a:lnRef idx="1">
              <a:srgbClr val="BD374A"/>
            </a:lnRef>
            <a:fillRef idx="0">
              <a:srgbClr val="BD374A"/>
            </a:fillRef>
            <a:effectRef idx="0">
              <a:srgbClr val="BD374A"/>
            </a:effectRef>
            <a:fontRef idx="minor">
              <a:srgbClr val="000000"/>
            </a:fontRef>
          </p:style>
        </p:cxnSp>
      </p:grpSp>
      <p:cxnSp>
        <p:nvCxnSpPr>
          <p:cNvPr id="27" name="直接连接符 26"/>
          <p:cNvCxnSpPr/>
          <p:nvPr>
            <p:custDataLst>
              <p:tags r:id="rId8"/>
            </p:custDataLst>
          </p:nvPr>
        </p:nvCxnSpPr>
        <p:spPr>
          <a:xfrm>
            <a:off x="6096000" y="1955800"/>
            <a:ext cx="0" cy="3175000"/>
          </a:xfrm>
          <a:prstGeom prst="line">
            <a:avLst/>
          </a:prstGeom>
          <a:ln w="12700">
            <a:solidFill>
              <a:srgbClr val="FFFFFF">
                <a:lumMod val="85000"/>
              </a:srgbClr>
            </a:solidFill>
            <a:prstDash val="dash"/>
          </a:ln>
        </p:spPr>
        <p:style>
          <a:lnRef idx="1">
            <a:srgbClr val="BD374A"/>
          </a:lnRef>
          <a:fillRef idx="0">
            <a:srgbClr val="BD374A"/>
          </a:fillRef>
          <a:effectRef idx="0">
            <a:srgbClr val="BD374A"/>
          </a:effectRef>
          <a:fontRef idx="minor">
            <a:srgbClr val="000000"/>
          </a:fontRef>
        </p:style>
      </p:cxnSp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1744980" y="1762125"/>
            <a:ext cx="4239895" cy="101473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algn="ctr"/>
            <a:r>
              <a:rPr lang="zh-CN" altLang="en-US" sz="4400" b="1" spc="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密码学</a:t>
            </a:r>
            <a:endParaRPr lang="zh-CN" altLang="en-US" sz="4400" b="1" spc="6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744980" y="2776855"/>
            <a:ext cx="4239895" cy="703580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altLang="en-US" sz="180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数据的安全</a:t>
            </a:r>
            <a:endParaRPr lang="zh-CN" altLang="en-US" sz="180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11"/>
            </p:custDataLst>
          </p:nvPr>
        </p:nvSpPr>
        <p:spPr>
          <a:xfrm>
            <a:off x="6207125" y="1762125"/>
            <a:ext cx="4239895" cy="101473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algn="ctr"/>
            <a:r>
              <a:rPr lang="zh-CN" altLang="en-US" sz="4400" b="1" spc="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分布式账本</a:t>
            </a:r>
            <a:endParaRPr lang="zh-CN" altLang="en-US" sz="4400" b="1" spc="6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12"/>
            </p:custDataLst>
          </p:nvPr>
        </p:nvSpPr>
        <p:spPr>
          <a:xfrm>
            <a:off x="6207125" y="2776855"/>
            <a:ext cx="4239895" cy="703580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数据的存储</a:t>
            </a:r>
            <a:endParaRPr lang="zh-CN" altLang="en-US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3"/>
            </p:custDataLst>
          </p:nvPr>
        </p:nvSpPr>
        <p:spPr>
          <a:xfrm>
            <a:off x="1744980" y="3729990"/>
            <a:ext cx="4239895" cy="101473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algn="ctr"/>
            <a:r>
              <a:rPr lang="zh-CN" altLang="en-US" sz="4400" b="1" spc="60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共识机制</a:t>
            </a:r>
            <a:endParaRPr lang="zh-CN" altLang="en-US" sz="4400" b="1" spc="60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14"/>
            </p:custDataLst>
          </p:nvPr>
        </p:nvSpPr>
        <p:spPr>
          <a:xfrm>
            <a:off x="1744980" y="4744720"/>
            <a:ext cx="4239895" cy="703580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数据的处理</a:t>
            </a:r>
            <a:endParaRPr lang="zh-CN" altLang="en-US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15"/>
            </p:custDataLst>
          </p:nvPr>
        </p:nvSpPr>
        <p:spPr>
          <a:xfrm>
            <a:off x="6207125" y="3729990"/>
            <a:ext cx="4239895" cy="101473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algn="ctr"/>
            <a:r>
              <a:rPr lang="zh-CN" altLang="en-US" sz="4400" b="1" spc="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智能合约</a:t>
            </a:r>
            <a:endParaRPr lang="zh-CN" altLang="en-US" sz="4400" b="1" spc="6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16"/>
            </p:custDataLst>
          </p:nvPr>
        </p:nvSpPr>
        <p:spPr>
          <a:xfrm>
            <a:off x="6207125" y="4744720"/>
            <a:ext cx="4239895" cy="703580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数据的应用</a:t>
            </a:r>
            <a:endParaRPr lang="zh-CN" altLang="en-US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17"/>
            </p:custDataLst>
          </p:nvPr>
        </p:nvCxnSpPr>
        <p:spPr>
          <a:xfrm>
            <a:off x="2562225" y="3480601"/>
            <a:ext cx="7067550" cy="0"/>
          </a:xfrm>
          <a:prstGeom prst="line">
            <a:avLst/>
          </a:prstGeom>
          <a:ln w="12700">
            <a:solidFill>
              <a:srgbClr val="FFFFFF">
                <a:lumMod val="85000"/>
              </a:srgbClr>
            </a:solidFill>
            <a:prstDash val="dash"/>
          </a:ln>
        </p:spPr>
        <p:style>
          <a:lnRef idx="1">
            <a:srgbClr val="BD374A"/>
          </a:lnRef>
          <a:fillRef idx="0">
            <a:srgbClr val="BD374A"/>
          </a:fillRef>
          <a:effectRef idx="0">
            <a:srgbClr val="BD374A"/>
          </a:effectRef>
          <a:fontRef idx="minor">
            <a:srgbClr val="000000"/>
          </a:fontRef>
        </p:style>
      </p:cxn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604788" y="2010562"/>
            <a:ext cx="1581373" cy="15813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6538A-33AE-45EB-868C-14B9E34ED961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742" y="2353670"/>
            <a:ext cx="2771775" cy="1905000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1043733" y="2475382"/>
            <a:ext cx="4343055" cy="83058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5400" b="1" spc="200" dirty="0" smtClean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Part</a:t>
            </a:r>
            <a:r>
              <a:rPr lang="zh-CN" altLang="en-US" sz="5400" b="1" spc="200" dirty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 </a:t>
            </a:r>
            <a:r>
              <a:rPr lang="en-US" altLang="zh-CN" sz="5400" b="1" spc="200" dirty="0" smtClean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04</a:t>
            </a:r>
            <a:endParaRPr lang="en-US" altLang="zh-CN" sz="5400" b="1" spc="200" dirty="0" smtClean="0">
              <a:solidFill>
                <a:schemeClr val="bg2">
                  <a:lumMod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50670" y="3306170"/>
            <a:ext cx="4436118" cy="89154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4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挖矿与现代化矿场</a:t>
            </a:r>
            <a:endParaRPr lang="zh-CN" altLang="en-US" sz="4000" b="1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0800000">
            <a:off x="7753350" y="-23240"/>
            <a:ext cx="4457700" cy="6872748"/>
          </a:xfrm>
          <a:custGeom>
            <a:avLst/>
            <a:gdLst>
              <a:gd name="connsiteX0" fmla="*/ 2813957 w 4457700"/>
              <a:gd name="connsiteY0" fmla="*/ 6872748 h 6872748"/>
              <a:gd name="connsiteX1" fmla="*/ 0 w 4457700"/>
              <a:gd name="connsiteY1" fmla="*/ 6872748 h 6872748"/>
              <a:gd name="connsiteX2" fmla="*/ 0 w 4457700"/>
              <a:gd name="connsiteY2" fmla="*/ 0 h 6872748"/>
              <a:gd name="connsiteX3" fmla="*/ 539063 w 4457700"/>
              <a:gd name="connsiteY3" fmla="*/ 0 h 6872748"/>
              <a:gd name="connsiteX4" fmla="*/ 2813957 w 4457700"/>
              <a:gd name="connsiteY4" fmla="*/ 0 h 6872748"/>
              <a:gd name="connsiteX5" fmla="*/ 2828251 w 4457700"/>
              <a:gd name="connsiteY5" fmla="*/ 0 h 6872748"/>
              <a:gd name="connsiteX6" fmla="*/ 2886320 w 4457700"/>
              <a:gd name="connsiteY6" fmla="*/ 35514 h 6872748"/>
              <a:gd name="connsiteX7" fmla="*/ 4457700 w 4457700"/>
              <a:gd name="connsiteY7" fmla="*/ 3418192 h 6872748"/>
              <a:gd name="connsiteX8" fmla="*/ 2886320 w 4457700"/>
              <a:gd name="connsiteY8" fmla="*/ 6800870 h 6872748"/>
              <a:gd name="connsiteX9" fmla="*/ 2813957 w 4457700"/>
              <a:gd name="connsiteY9" fmla="*/ 6845127 h 68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57700" h="6872748">
                <a:moveTo>
                  <a:pt x="2813957" y="6872748"/>
                </a:moveTo>
                <a:lnTo>
                  <a:pt x="0" y="6872748"/>
                </a:lnTo>
                <a:lnTo>
                  <a:pt x="0" y="0"/>
                </a:lnTo>
                <a:lnTo>
                  <a:pt x="539063" y="0"/>
                </a:lnTo>
                <a:lnTo>
                  <a:pt x="2813957" y="0"/>
                </a:lnTo>
                <a:lnTo>
                  <a:pt x="2828251" y="0"/>
                </a:lnTo>
                <a:lnTo>
                  <a:pt x="2886320" y="35514"/>
                </a:lnTo>
                <a:cubicBezTo>
                  <a:pt x="3816091" y="641583"/>
                  <a:pt x="4457700" y="1928525"/>
                  <a:pt x="4457700" y="3418192"/>
                </a:cubicBezTo>
                <a:cubicBezTo>
                  <a:pt x="4457700" y="4907859"/>
                  <a:pt x="3816091" y="6194800"/>
                  <a:pt x="2886320" y="6800870"/>
                </a:cubicBezTo>
                <a:lnTo>
                  <a:pt x="2813957" y="6845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5400000">
            <a:off x="6208015" y="1098558"/>
            <a:ext cx="3319967" cy="4629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hlinkClick r:id="rId2"/>
          </p:cNvPr>
          <p:cNvSpPr/>
          <p:nvPr/>
        </p:nvSpPr>
        <p:spPr>
          <a:xfrm rot="5400000">
            <a:off x="6574634" y="1435574"/>
            <a:ext cx="2607466" cy="3860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394" y="2713309"/>
            <a:ext cx="942715" cy="9427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算力之美宽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3160" y="153035"/>
            <a:ext cx="4053840" cy="6551930"/>
          </a:xfrm>
          <a:prstGeom prst="rect">
            <a:avLst/>
          </a:prstGeom>
        </p:spPr>
      </p:pic>
      <p:pic>
        <p:nvPicPr>
          <p:cNvPr id="4" name="图片 3" descr="参观介绍x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90" y="153035"/>
            <a:ext cx="4051935" cy="65519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微信群报名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835" y="240665"/>
            <a:ext cx="3584575" cy="6377305"/>
          </a:xfrm>
          <a:prstGeom prst="rect">
            <a:avLst/>
          </a:prstGeom>
        </p:spPr>
      </p:pic>
      <p:pic>
        <p:nvPicPr>
          <p:cNvPr id="5" name="图片 4" descr="绿色扫码联合公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85" y="4119880"/>
            <a:ext cx="4389120" cy="15944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38885" y="1212215"/>
            <a:ext cx="4215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迷你简书魂" panose="02010609000101010101" charset="-122"/>
                <a:ea typeface="迷你简书魂" panose="02010609000101010101" charset="-122"/>
                <a:cs typeface="迷你简书魂" panose="02010609000101010101" charset="-122"/>
              </a:rPr>
              <a:t>一个小小的联合矿场</a:t>
            </a:r>
            <a:r>
              <a:rPr lang="en-US" altLang="zh-CN" sz="2400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迷你简书魂" panose="02010609000101010101" charset="-122"/>
                <a:ea typeface="迷你简书魂" panose="02010609000101010101" charset="-122"/>
                <a:cs typeface="迷你简书魂" panose="02010609000101010101" charset="-122"/>
              </a:rPr>
              <a:t>...</a:t>
            </a:r>
            <a:endParaRPr lang="en-US" altLang="zh-CN" sz="2400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迷你简书魂" panose="02010609000101010101" charset="-122"/>
              <a:ea typeface="迷你简书魂" panose="02010609000101010101" charset="-122"/>
              <a:cs typeface="迷你简书魂" panose="0201060900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38885" y="2628900"/>
            <a:ext cx="34410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hlinkClick r:id="rId3"/>
              </a:rPr>
              <a:t>http://btcat.cn/yunnan.html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604788" y="2010562"/>
            <a:ext cx="1581373" cy="15813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6538A-33AE-45EB-868C-14B9E34ED961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742" y="2353670"/>
            <a:ext cx="2771775" cy="1905000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1043733" y="2475382"/>
            <a:ext cx="4343055" cy="83058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5400" b="1" spc="200" dirty="0" smtClean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Part</a:t>
            </a:r>
            <a:r>
              <a:rPr lang="zh-CN" altLang="en-US" sz="5400" b="1" spc="200" dirty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 </a:t>
            </a:r>
            <a:r>
              <a:rPr lang="en-US" altLang="zh-CN" sz="5400" b="1" spc="200" dirty="0" smtClean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05</a:t>
            </a:r>
            <a:endParaRPr lang="en-US" altLang="zh-CN" sz="5400" b="1" spc="200" dirty="0" smtClean="0">
              <a:solidFill>
                <a:schemeClr val="bg2">
                  <a:lumMod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50670" y="3306170"/>
            <a:ext cx="4436118" cy="89154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4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以太坊 </a:t>
            </a:r>
            <a:r>
              <a:rPr lang="en-US" altLang="zh-CN" sz="4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ETH</a:t>
            </a:r>
            <a:endParaRPr lang="en-US" altLang="zh-CN" sz="4000" b="1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0800000">
            <a:off x="7734300" y="-23240"/>
            <a:ext cx="4457700" cy="6872748"/>
          </a:xfrm>
          <a:custGeom>
            <a:avLst/>
            <a:gdLst>
              <a:gd name="connsiteX0" fmla="*/ 2813957 w 4457700"/>
              <a:gd name="connsiteY0" fmla="*/ 6872748 h 6872748"/>
              <a:gd name="connsiteX1" fmla="*/ 0 w 4457700"/>
              <a:gd name="connsiteY1" fmla="*/ 6872748 h 6872748"/>
              <a:gd name="connsiteX2" fmla="*/ 0 w 4457700"/>
              <a:gd name="connsiteY2" fmla="*/ 0 h 6872748"/>
              <a:gd name="connsiteX3" fmla="*/ 539063 w 4457700"/>
              <a:gd name="connsiteY3" fmla="*/ 0 h 6872748"/>
              <a:gd name="connsiteX4" fmla="*/ 2813957 w 4457700"/>
              <a:gd name="connsiteY4" fmla="*/ 0 h 6872748"/>
              <a:gd name="connsiteX5" fmla="*/ 2828251 w 4457700"/>
              <a:gd name="connsiteY5" fmla="*/ 0 h 6872748"/>
              <a:gd name="connsiteX6" fmla="*/ 2886320 w 4457700"/>
              <a:gd name="connsiteY6" fmla="*/ 35514 h 6872748"/>
              <a:gd name="connsiteX7" fmla="*/ 4457700 w 4457700"/>
              <a:gd name="connsiteY7" fmla="*/ 3418192 h 6872748"/>
              <a:gd name="connsiteX8" fmla="*/ 2886320 w 4457700"/>
              <a:gd name="connsiteY8" fmla="*/ 6800870 h 6872748"/>
              <a:gd name="connsiteX9" fmla="*/ 2813957 w 4457700"/>
              <a:gd name="connsiteY9" fmla="*/ 6845127 h 68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57700" h="6872748">
                <a:moveTo>
                  <a:pt x="2813957" y="6872748"/>
                </a:moveTo>
                <a:lnTo>
                  <a:pt x="0" y="6872748"/>
                </a:lnTo>
                <a:lnTo>
                  <a:pt x="0" y="0"/>
                </a:lnTo>
                <a:lnTo>
                  <a:pt x="539063" y="0"/>
                </a:lnTo>
                <a:lnTo>
                  <a:pt x="2813957" y="0"/>
                </a:lnTo>
                <a:lnTo>
                  <a:pt x="2828251" y="0"/>
                </a:lnTo>
                <a:lnTo>
                  <a:pt x="2886320" y="35514"/>
                </a:lnTo>
                <a:cubicBezTo>
                  <a:pt x="3816091" y="641583"/>
                  <a:pt x="4457700" y="1928525"/>
                  <a:pt x="4457700" y="3418192"/>
                </a:cubicBezTo>
                <a:cubicBezTo>
                  <a:pt x="4457700" y="4907859"/>
                  <a:pt x="3816091" y="6194800"/>
                  <a:pt x="2886320" y="6800870"/>
                </a:cubicBezTo>
                <a:lnTo>
                  <a:pt x="2813957" y="6845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394" y="2713309"/>
            <a:ext cx="942715" cy="9427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26000" y="2552065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https://study.163.com/course/courseLearn.htm?courseId=1209605829#/learn/video?lessonId=1280975362&amp;courseId=1209605829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5400000">
            <a:off x="6208015" y="1098558"/>
            <a:ext cx="3319967" cy="4629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>
            <a:hlinkClick r:id="rId3" action="ppaction://hlinkfile"/>
          </p:cNvPr>
          <p:cNvSpPr/>
          <p:nvPr/>
        </p:nvSpPr>
        <p:spPr>
          <a:xfrm rot="5400000">
            <a:off x="6574634" y="1435574"/>
            <a:ext cx="2607466" cy="3860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394" y="2840309"/>
            <a:ext cx="942715" cy="9427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604788" y="2010562"/>
            <a:ext cx="1581373" cy="15813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6538A-33AE-45EB-868C-14B9E34ED961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742" y="2353670"/>
            <a:ext cx="2771775" cy="1905000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1043733" y="2475382"/>
            <a:ext cx="4343055" cy="83058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5400" b="1" spc="200" dirty="0" smtClean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Part</a:t>
            </a:r>
            <a:r>
              <a:rPr lang="zh-CN" altLang="en-US" sz="5400" b="1" spc="200" dirty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 </a:t>
            </a:r>
            <a:r>
              <a:rPr lang="en-US" altLang="zh-CN" sz="5400" b="1" spc="200" dirty="0" smtClean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06</a:t>
            </a:r>
            <a:endParaRPr lang="en-US" altLang="zh-CN" sz="5400" b="1" spc="200" dirty="0" smtClean="0">
              <a:solidFill>
                <a:schemeClr val="bg2">
                  <a:lumMod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50670" y="3306170"/>
            <a:ext cx="4436118" cy="89154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4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时间线预告</a:t>
            </a:r>
            <a:endParaRPr lang="zh-CN" altLang="en-US" sz="4000" b="1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0800000">
            <a:off x="7734300" y="-23240"/>
            <a:ext cx="4457700" cy="6872748"/>
          </a:xfrm>
          <a:custGeom>
            <a:avLst/>
            <a:gdLst>
              <a:gd name="connsiteX0" fmla="*/ 2813957 w 4457700"/>
              <a:gd name="connsiteY0" fmla="*/ 6872748 h 6872748"/>
              <a:gd name="connsiteX1" fmla="*/ 0 w 4457700"/>
              <a:gd name="connsiteY1" fmla="*/ 6872748 h 6872748"/>
              <a:gd name="connsiteX2" fmla="*/ 0 w 4457700"/>
              <a:gd name="connsiteY2" fmla="*/ 0 h 6872748"/>
              <a:gd name="connsiteX3" fmla="*/ 539063 w 4457700"/>
              <a:gd name="connsiteY3" fmla="*/ 0 h 6872748"/>
              <a:gd name="connsiteX4" fmla="*/ 2813957 w 4457700"/>
              <a:gd name="connsiteY4" fmla="*/ 0 h 6872748"/>
              <a:gd name="connsiteX5" fmla="*/ 2828251 w 4457700"/>
              <a:gd name="connsiteY5" fmla="*/ 0 h 6872748"/>
              <a:gd name="connsiteX6" fmla="*/ 2886320 w 4457700"/>
              <a:gd name="connsiteY6" fmla="*/ 35514 h 6872748"/>
              <a:gd name="connsiteX7" fmla="*/ 4457700 w 4457700"/>
              <a:gd name="connsiteY7" fmla="*/ 3418192 h 6872748"/>
              <a:gd name="connsiteX8" fmla="*/ 2886320 w 4457700"/>
              <a:gd name="connsiteY8" fmla="*/ 6800870 h 6872748"/>
              <a:gd name="connsiteX9" fmla="*/ 2813957 w 4457700"/>
              <a:gd name="connsiteY9" fmla="*/ 6845127 h 68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57700" h="6872748">
                <a:moveTo>
                  <a:pt x="2813957" y="6872748"/>
                </a:moveTo>
                <a:lnTo>
                  <a:pt x="0" y="6872748"/>
                </a:lnTo>
                <a:lnTo>
                  <a:pt x="0" y="0"/>
                </a:lnTo>
                <a:lnTo>
                  <a:pt x="539063" y="0"/>
                </a:lnTo>
                <a:lnTo>
                  <a:pt x="2813957" y="0"/>
                </a:lnTo>
                <a:lnTo>
                  <a:pt x="2828251" y="0"/>
                </a:lnTo>
                <a:lnTo>
                  <a:pt x="2886320" y="35514"/>
                </a:lnTo>
                <a:cubicBezTo>
                  <a:pt x="3816091" y="641583"/>
                  <a:pt x="4457700" y="1928525"/>
                  <a:pt x="4457700" y="3418192"/>
                </a:cubicBezTo>
                <a:cubicBezTo>
                  <a:pt x="4457700" y="4907859"/>
                  <a:pt x="3816091" y="6194800"/>
                  <a:pt x="2886320" y="6800870"/>
                </a:cubicBezTo>
                <a:lnTo>
                  <a:pt x="2813957" y="6845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394" y="2713309"/>
            <a:ext cx="942715" cy="9427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69610" y="1598295"/>
            <a:ext cx="50958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08年全球金融危机</a:t>
            </a:r>
            <a:endParaRPr lang="zh-CN" altLang="en-US"/>
          </a:p>
          <a:p>
            <a:r>
              <a:rPr lang="zh-CN" altLang="en-US"/>
              <a:t>09年比特币横空出世</a:t>
            </a:r>
            <a:endParaRPr lang="zh-CN" altLang="en-US"/>
          </a:p>
          <a:p>
            <a:r>
              <a:rPr lang="zh-CN" altLang="en-US"/>
              <a:t>（基础知识科普，和挖矿等）</a:t>
            </a:r>
            <a:endParaRPr lang="zh-CN" altLang="en-US"/>
          </a:p>
          <a:p>
            <a:r>
              <a:rPr lang="zh-CN" altLang="en-US"/>
              <a:t>14年以太坊</a:t>
            </a:r>
            <a:endParaRPr lang="zh-CN" altLang="en-US"/>
          </a:p>
          <a:p>
            <a:r>
              <a:rPr lang="zh-CN" altLang="en-US"/>
              <a:t>2016年的币圈 —— 比特金，莱特银</a:t>
            </a:r>
            <a:endParaRPr lang="zh-CN" altLang="en-US"/>
          </a:p>
          <a:p>
            <a:r>
              <a:rPr lang="zh-CN" altLang="en-US"/>
              <a:t>2017年的币圈 —— 艾西欧和ieo（先驱fcoin</a:t>
            </a:r>
            <a:endParaRPr lang="zh-CN" altLang="en-US"/>
          </a:p>
          <a:p>
            <a:r>
              <a:rPr lang="zh-CN" altLang="en-US"/>
              <a:t>2018年的币圈 —— 三点钟区块链</a:t>
            </a:r>
            <a:endParaRPr lang="zh-CN" altLang="en-US"/>
          </a:p>
          <a:p>
            <a:r>
              <a:rPr lang="zh-CN" altLang="en-US"/>
              <a:t>2019年的币圈 —— 孙宇晨和他的波场</a:t>
            </a:r>
            <a:endParaRPr lang="zh-CN" altLang="en-US"/>
          </a:p>
          <a:p>
            <a:r>
              <a:rPr lang="zh-CN" altLang="en-US"/>
              <a:t>2020年的币圈 —— defi，波卡，filcoin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Rectangle 13"/>
          <p:cNvSpPr/>
          <p:nvPr>
            <p:custDataLst>
              <p:tags r:id="rId1"/>
            </p:custDataLst>
          </p:nvPr>
        </p:nvSpPr>
        <p:spPr>
          <a:xfrm>
            <a:off x="728869" y="5473148"/>
            <a:ext cx="10734260" cy="4571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le 1"/>
          <p:cNvSpPr txBox="1"/>
          <p:nvPr>
            <p:custDataLst>
              <p:tags r:id="rId2"/>
            </p:custDataLst>
          </p:nvPr>
        </p:nvSpPr>
        <p:spPr>
          <a:xfrm>
            <a:off x="516560" y="387780"/>
            <a:ext cx="5579440" cy="597674"/>
          </a:xfrm>
          <a:prstGeom prst="rect">
            <a:avLst/>
          </a:prstGeom>
        </p:spPr>
        <p:txBody>
          <a:bodyPr wrap="square" lIns="90000" tIns="46800" rIns="90000" bIns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ysClr val="window" lastClr="FFFFFF">
                    <a:lumMod val="50000"/>
                  </a:sysClr>
                </a:solidFill>
                <a:latin typeface="Neris Thin" panose="00000300000000000000" pitchFamily="50" charset="0"/>
                <a:ea typeface="Gulim" panose="020B0600000101010101" pitchFamily="34" charset="-127"/>
                <a:cs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b="1" spc="3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区块链行业</a:t>
            </a:r>
            <a:r>
              <a:rPr lang="zh-CN" altLang="en-US" sz="2400" b="1" spc="300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近五年的发展</a:t>
            </a:r>
            <a:endParaRPr lang="zh-CN" altLang="en-US" sz="2400" b="1" spc="300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ounded Rectangle 20"/>
          <p:cNvSpPr/>
          <p:nvPr>
            <p:custDataLst>
              <p:tags r:id="rId3"/>
            </p:custDataLst>
          </p:nvPr>
        </p:nvSpPr>
        <p:spPr>
          <a:xfrm>
            <a:off x="728869" y="4333461"/>
            <a:ext cx="2057177" cy="132522"/>
          </a:xfrm>
          <a:prstGeom prst="roundRect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ounded Rectangle 21"/>
          <p:cNvSpPr/>
          <p:nvPr>
            <p:custDataLst>
              <p:tags r:id="rId4"/>
            </p:custDataLst>
          </p:nvPr>
        </p:nvSpPr>
        <p:spPr>
          <a:xfrm>
            <a:off x="2337430" y="4159360"/>
            <a:ext cx="4121293" cy="132522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ounded Rectangle 22"/>
          <p:cNvSpPr/>
          <p:nvPr>
            <p:custDataLst>
              <p:tags r:id="rId5"/>
            </p:custDataLst>
          </p:nvPr>
        </p:nvSpPr>
        <p:spPr>
          <a:xfrm>
            <a:off x="5299075" y="3983769"/>
            <a:ext cx="3497253" cy="132522"/>
          </a:xfrm>
          <a:prstGeom prst="roundRect">
            <a:avLst/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ounded Rectangle 23"/>
          <p:cNvSpPr/>
          <p:nvPr>
            <p:custDataLst>
              <p:tags r:id="rId6"/>
            </p:custDataLst>
          </p:nvPr>
        </p:nvSpPr>
        <p:spPr>
          <a:xfrm>
            <a:off x="7839125" y="3808178"/>
            <a:ext cx="3513087" cy="132522"/>
          </a:xfrm>
          <a:prstGeom prst="roundRect">
            <a:avLst/>
          </a:pr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Straight Connector 4"/>
          <p:cNvCxnSpPr>
            <a:endCxn id="15" idx="0"/>
          </p:cNvCxnSpPr>
          <p:nvPr>
            <p:custDataLst>
              <p:tags r:id="rId7"/>
            </p:custDataLst>
          </p:nvPr>
        </p:nvCxnSpPr>
        <p:spPr>
          <a:xfrm>
            <a:off x="1724660" y="4460240"/>
            <a:ext cx="0" cy="929640"/>
          </a:xfrm>
          <a:prstGeom prst="line">
            <a:avLst/>
          </a:prstGeom>
          <a:ln w="28575">
            <a:solidFill>
              <a:sysClr val="window" lastClr="FFFFFF">
                <a:lumMod val="85000"/>
              </a:sysClr>
            </a:solidFill>
            <a:prstDash val="sys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5" name="Oval 14"/>
          <p:cNvSpPr/>
          <p:nvPr>
            <p:custDataLst>
              <p:tags r:id="rId8"/>
            </p:custDataLst>
          </p:nvPr>
        </p:nvSpPr>
        <p:spPr>
          <a:xfrm>
            <a:off x="1619250" y="5389880"/>
            <a:ext cx="212090" cy="212090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>
            <p:custDataLst>
              <p:tags r:id="rId9"/>
            </p:custDataLst>
          </p:nvPr>
        </p:nvSpPr>
        <p:spPr>
          <a:xfrm>
            <a:off x="1137285" y="5685155"/>
            <a:ext cx="1176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id-ID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Straight Connector 5"/>
          <p:cNvCxnSpPr/>
          <p:nvPr>
            <p:custDataLst>
              <p:tags r:id="rId10"/>
            </p:custDataLst>
          </p:nvPr>
        </p:nvCxnSpPr>
        <p:spPr>
          <a:xfrm flipH="1">
            <a:off x="4667250" y="4291965"/>
            <a:ext cx="6985" cy="1082675"/>
          </a:xfrm>
          <a:prstGeom prst="line">
            <a:avLst/>
          </a:prstGeom>
          <a:ln w="28575">
            <a:solidFill>
              <a:sysClr val="window" lastClr="FFFFFF">
                <a:lumMod val="85000"/>
              </a:sysClr>
            </a:solidFill>
            <a:prstDash val="sys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6" name="Oval 15"/>
          <p:cNvSpPr/>
          <p:nvPr>
            <p:custDataLst>
              <p:tags r:id="rId11"/>
            </p:custDataLst>
          </p:nvPr>
        </p:nvSpPr>
        <p:spPr>
          <a:xfrm>
            <a:off x="4568190" y="5389880"/>
            <a:ext cx="212090" cy="212090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>
            <p:custDataLst>
              <p:tags r:id="rId12"/>
            </p:custDataLst>
          </p:nvPr>
        </p:nvSpPr>
        <p:spPr>
          <a:xfrm>
            <a:off x="4086225" y="5685155"/>
            <a:ext cx="1176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en-US" altLang="id-ID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Straight Connector 6"/>
          <p:cNvCxnSpPr>
            <a:endCxn id="17" idx="0"/>
          </p:cNvCxnSpPr>
          <p:nvPr>
            <p:custDataLst>
              <p:tags r:id="rId13"/>
            </p:custDataLst>
          </p:nvPr>
        </p:nvCxnSpPr>
        <p:spPr>
          <a:xfrm>
            <a:off x="7623810" y="4260850"/>
            <a:ext cx="0" cy="1129030"/>
          </a:xfrm>
          <a:prstGeom prst="line">
            <a:avLst/>
          </a:prstGeom>
          <a:ln w="28575">
            <a:solidFill>
              <a:sysClr val="window" lastClr="FFFFFF">
                <a:lumMod val="85000"/>
              </a:sysClr>
            </a:solidFill>
            <a:prstDash val="sys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7" name="Oval 16"/>
          <p:cNvSpPr/>
          <p:nvPr>
            <p:custDataLst>
              <p:tags r:id="rId14"/>
            </p:custDataLst>
          </p:nvPr>
        </p:nvSpPr>
        <p:spPr>
          <a:xfrm>
            <a:off x="7517765" y="5389880"/>
            <a:ext cx="212090" cy="212090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>
            <p:custDataLst>
              <p:tags r:id="rId15"/>
            </p:custDataLst>
          </p:nvPr>
        </p:nvSpPr>
        <p:spPr>
          <a:xfrm>
            <a:off x="7035800" y="5688330"/>
            <a:ext cx="1176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en-US" altLang="id-ID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Straight Connector 7"/>
          <p:cNvCxnSpPr/>
          <p:nvPr>
            <p:custDataLst>
              <p:tags r:id="rId16"/>
            </p:custDataLst>
          </p:nvPr>
        </p:nvCxnSpPr>
        <p:spPr>
          <a:xfrm>
            <a:off x="10563225" y="3940810"/>
            <a:ext cx="0" cy="1480185"/>
          </a:xfrm>
          <a:prstGeom prst="line">
            <a:avLst/>
          </a:prstGeom>
          <a:ln w="28575">
            <a:solidFill>
              <a:sysClr val="window" lastClr="FFFFFF">
                <a:lumMod val="85000"/>
              </a:sysClr>
            </a:solidFill>
            <a:prstDash val="sysDash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8" name="Oval 17"/>
          <p:cNvSpPr/>
          <p:nvPr>
            <p:custDataLst>
              <p:tags r:id="rId17"/>
            </p:custDataLst>
          </p:nvPr>
        </p:nvSpPr>
        <p:spPr>
          <a:xfrm>
            <a:off x="10457815" y="5389880"/>
            <a:ext cx="212090" cy="212090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>
            <p:custDataLst>
              <p:tags r:id="rId18"/>
            </p:custDataLst>
          </p:nvPr>
        </p:nvSpPr>
        <p:spPr>
          <a:xfrm>
            <a:off x="9975850" y="5688330"/>
            <a:ext cx="1176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id-ID" dirty="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en-US" altLang="id-ID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>
            <p:custDataLst>
              <p:tags r:id="rId19"/>
            </p:custDataLst>
          </p:nvPr>
        </p:nvSpPr>
        <p:spPr>
          <a:xfrm>
            <a:off x="992667" y="2875998"/>
            <a:ext cx="1756841" cy="830997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pc="15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单击此处添加文本具体内容，简明扼要的阐述您的观点。</a:t>
            </a:r>
            <a:endParaRPr lang="zh-CN" altLang="en-US" sz="1200" spc="150">
              <a:solidFill>
                <a:sysClr val="window" lastClr="FFFFFF">
                  <a:lumMod val="6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>
            <p:custDataLst>
              <p:tags r:id="rId20"/>
            </p:custDataLst>
          </p:nvPr>
        </p:nvSpPr>
        <p:spPr>
          <a:xfrm>
            <a:off x="992668" y="2458545"/>
            <a:ext cx="1755462" cy="400406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spc="30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Straight Connector 36"/>
          <p:cNvCxnSpPr/>
          <p:nvPr>
            <p:custDataLst>
              <p:tags r:id="rId21"/>
            </p:custDataLst>
          </p:nvPr>
        </p:nvCxnSpPr>
        <p:spPr>
          <a:xfrm flipV="1">
            <a:off x="939417" y="2584174"/>
            <a:ext cx="0" cy="1815548"/>
          </a:xfrm>
          <a:prstGeom prst="line">
            <a:avLst/>
          </a:prstGeom>
          <a:ln w="28575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38" name="Oval 37"/>
          <p:cNvSpPr/>
          <p:nvPr>
            <p:custDataLst>
              <p:tags r:id="rId22"/>
            </p:custDataLst>
          </p:nvPr>
        </p:nvSpPr>
        <p:spPr>
          <a:xfrm>
            <a:off x="890988" y="2517901"/>
            <a:ext cx="101679" cy="101679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Oval 38"/>
          <p:cNvSpPr/>
          <p:nvPr>
            <p:custDataLst>
              <p:tags r:id="rId23"/>
            </p:custDataLst>
          </p:nvPr>
        </p:nvSpPr>
        <p:spPr>
          <a:xfrm>
            <a:off x="896079" y="4357824"/>
            <a:ext cx="86676" cy="86676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>
            <p:custDataLst>
              <p:tags r:id="rId24"/>
            </p:custDataLst>
          </p:nvPr>
        </p:nvSpPr>
        <p:spPr>
          <a:xfrm>
            <a:off x="3334295" y="2697913"/>
            <a:ext cx="1847682" cy="830997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pc="15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单击此处添加文本具体内容，简明扼要的阐述您的观点。</a:t>
            </a:r>
            <a:endParaRPr lang="zh-CN" altLang="en-US" sz="1200" spc="150">
              <a:solidFill>
                <a:sysClr val="window" lastClr="FFFFFF">
                  <a:lumMod val="6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>
            <p:custDataLst>
              <p:tags r:id="rId25"/>
            </p:custDataLst>
          </p:nvPr>
        </p:nvSpPr>
        <p:spPr>
          <a:xfrm>
            <a:off x="3334296" y="2280460"/>
            <a:ext cx="1847682" cy="400406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spc="30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Straight Connector 42"/>
          <p:cNvCxnSpPr/>
          <p:nvPr>
            <p:custDataLst>
              <p:tags r:id="rId26"/>
            </p:custDataLst>
          </p:nvPr>
        </p:nvCxnSpPr>
        <p:spPr>
          <a:xfrm flipV="1">
            <a:off x="3281045" y="2414127"/>
            <a:ext cx="0" cy="1815548"/>
          </a:xfrm>
          <a:prstGeom prst="line">
            <a:avLst/>
          </a:prstGeom>
          <a:ln w="28575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44" name="Oval 43"/>
          <p:cNvSpPr/>
          <p:nvPr>
            <p:custDataLst>
              <p:tags r:id="rId27"/>
            </p:custDataLst>
          </p:nvPr>
        </p:nvSpPr>
        <p:spPr>
          <a:xfrm>
            <a:off x="3232616" y="2347854"/>
            <a:ext cx="101679" cy="101679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val 44"/>
          <p:cNvSpPr/>
          <p:nvPr>
            <p:custDataLst>
              <p:tags r:id="rId28"/>
            </p:custDataLst>
          </p:nvPr>
        </p:nvSpPr>
        <p:spPr>
          <a:xfrm>
            <a:off x="3237707" y="4187777"/>
            <a:ext cx="86676" cy="86676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>
            <p:custDataLst>
              <p:tags r:id="rId29"/>
            </p:custDataLst>
          </p:nvPr>
        </p:nvSpPr>
        <p:spPr>
          <a:xfrm>
            <a:off x="6154100" y="2531913"/>
            <a:ext cx="1847682" cy="830997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pc="15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单击此处添加文本具体内容，简明扼要的阐述您的观点。</a:t>
            </a:r>
            <a:endParaRPr lang="zh-CN" altLang="en-US" sz="1200" spc="150">
              <a:solidFill>
                <a:sysClr val="window" lastClr="FFFFFF">
                  <a:lumMod val="6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>
            <p:custDataLst>
              <p:tags r:id="rId30"/>
            </p:custDataLst>
          </p:nvPr>
        </p:nvSpPr>
        <p:spPr>
          <a:xfrm>
            <a:off x="6154100" y="2103443"/>
            <a:ext cx="1847680" cy="400406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spc="30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Straight Connector 48"/>
          <p:cNvCxnSpPr/>
          <p:nvPr>
            <p:custDataLst>
              <p:tags r:id="rId31"/>
            </p:custDataLst>
          </p:nvPr>
        </p:nvCxnSpPr>
        <p:spPr>
          <a:xfrm flipV="1">
            <a:off x="6100850" y="2231567"/>
            <a:ext cx="0" cy="1815548"/>
          </a:xfrm>
          <a:prstGeom prst="line">
            <a:avLst/>
          </a:prstGeom>
          <a:ln w="28575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50" name="Oval 49"/>
          <p:cNvSpPr/>
          <p:nvPr>
            <p:custDataLst>
              <p:tags r:id="rId32"/>
            </p:custDataLst>
          </p:nvPr>
        </p:nvSpPr>
        <p:spPr>
          <a:xfrm>
            <a:off x="6052421" y="2165294"/>
            <a:ext cx="101679" cy="101679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Oval 50"/>
          <p:cNvSpPr/>
          <p:nvPr>
            <p:custDataLst>
              <p:tags r:id="rId33"/>
            </p:custDataLst>
          </p:nvPr>
        </p:nvSpPr>
        <p:spPr>
          <a:xfrm>
            <a:off x="6057512" y="4005217"/>
            <a:ext cx="86676" cy="86676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>
            <p:custDataLst>
              <p:tags r:id="rId34"/>
            </p:custDataLst>
          </p:nvPr>
        </p:nvSpPr>
        <p:spPr>
          <a:xfrm>
            <a:off x="8414385" y="2240279"/>
            <a:ext cx="1864360" cy="754055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pc="150">
                <a:solidFill>
                  <a:sysClr val="window" lastClr="FFFFFF">
                    <a:lumMod val="6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单击此处添加文本具体内容，简明扼要的阐述您的观点。</a:t>
            </a:r>
            <a:endParaRPr lang="zh-CN" altLang="en-US" sz="1200" spc="150">
              <a:solidFill>
                <a:sysClr val="window" lastClr="FFFFFF">
                  <a:lumMod val="6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52"/>
          <p:cNvSpPr txBox="1"/>
          <p:nvPr>
            <p:custDataLst>
              <p:tags r:id="rId35"/>
            </p:custDataLst>
          </p:nvPr>
        </p:nvSpPr>
        <p:spPr>
          <a:xfrm>
            <a:off x="8414385" y="1818403"/>
            <a:ext cx="1864360" cy="400288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b="1" spc="3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b="1" spc="30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Straight Connector 54"/>
          <p:cNvCxnSpPr/>
          <p:nvPr>
            <p:custDataLst>
              <p:tags r:id="rId36"/>
            </p:custDataLst>
          </p:nvPr>
        </p:nvCxnSpPr>
        <p:spPr>
          <a:xfrm flipV="1">
            <a:off x="8361257" y="1905000"/>
            <a:ext cx="0" cy="1963099"/>
          </a:xfrm>
          <a:prstGeom prst="line">
            <a:avLst/>
          </a:prstGeom>
          <a:ln w="28575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56" name="Oval 55"/>
          <p:cNvSpPr/>
          <p:nvPr>
            <p:custDataLst>
              <p:tags r:id="rId37"/>
            </p:custDataLst>
          </p:nvPr>
        </p:nvSpPr>
        <p:spPr>
          <a:xfrm>
            <a:off x="8312828" y="1885491"/>
            <a:ext cx="101679" cy="101679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Oval 56"/>
          <p:cNvSpPr/>
          <p:nvPr>
            <p:custDataLst>
              <p:tags r:id="rId38"/>
            </p:custDataLst>
          </p:nvPr>
        </p:nvSpPr>
        <p:spPr>
          <a:xfrm>
            <a:off x="8317919" y="3826200"/>
            <a:ext cx="86676" cy="86676"/>
          </a:xfrm>
          <a:prstGeom prst="ellipse">
            <a:avLst/>
          </a:prstGeom>
          <a:solidFill>
            <a:srgbClr val="000000">
              <a:lumMod val="65000"/>
              <a:lumOff val="3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id-ID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itle 1"/>
          <p:cNvSpPr txBox="1"/>
          <p:nvPr>
            <p:custDataLst>
              <p:tags r:id="rId39"/>
            </p:custDataLst>
          </p:nvPr>
        </p:nvSpPr>
        <p:spPr>
          <a:xfrm>
            <a:off x="569021" y="1030514"/>
            <a:ext cx="5526979" cy="372394"/>
          </a:xfrm>
          <a:prstGeom prst="rect">
            <a:avLst/>
          </a:prstGeom>
        </p:spPr>
        <p:txBody>
          <a:bodyPr wrap="square" tIns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ysClr val="window" lastClr="FFFFFF">
                    <a:lumMod val="50000"/>
                  </a:sysClr>
                </a:solidFill>
                <a:latin typeface="Neris Thin" panose="00000300000000000000" pitchFamily="50" charset="0"/>
                <a:ea typeface="Gulim" panose="020B0600000101010101" pitchFamily="34" charset="-127"/>
                <a:cs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ysClr val="window" lastClr="FFFFFF">
                    <a:lumMod val="7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单击此处添加文本具体内容，简明扼要的阐述您的观点。</a:t>
            </a:r>
            <a:endParaRPr lang="zh-CN" altLang="en-US" sz="1400" spc="150">
              <a:solidFill>
                <a:sysClr val="window" lastClr="FFFFFF">
                  <a:lumMod val="7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 bldLvl="0" animBg="1"/>
      <p:bldP spid="22" grpId="0" bldLvl="0" animBg="1"/>
      <p:bldP spid="23" grpId="0" bldLvl="0" animBg="1"/>
      <p:bldP spid="24" grpId="0" bldLvl="0" animBg="1"/>
      <p:bldP spid="34" grpId="0"/>
      <p:bldP spid="35" grpId="0"/>
      <p:bldP spid="39" grpId="0" bldLvl="0" animBg="1"/>
      <p:bldP spid="40" grpId="0"/>
      <p:bldP spid="41" grpId="0"/>
      <p:bldP spid="45" grpId="0" bldLvl="0" animBg="1"/>
      <p:bldP spid="46" grpId="0"/>
      <p:bldP spid="47" grpId="0"/>
      <p:bldP spid="51" grpId="0" bldLvl="0" animBg="1"/>
      <p:bldP spid="52" grpId="0"/>
      <p:bldP spid="53" grpId="0"/>
      <p:bldP spid="57" grpId="0" bldLvl="0" animBg="1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stCxn id="6" idx="3"/>
          </p:cNvCxnSpPr>
          <p:nvPr/>
        </p:nvCxnSpPr>
        <p:spPr>
          <a:xfrm flipV="1">
            <a:off x="4004310" y="707390"/>
            <a:ext cx="8187690" cy="635"/>
          </a:xfrm>
          <a:prstGeom prst="line">
            <a:avLst/>
          </a:prstGeom>
          <a:ln>
            <a:solidFill>
              <a:srgbClr val="595C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677035" y="494030"/>
            <a:ext cx="2327275" cy="427990"/>
          </a:xfrm>
          <a:prstGeom prst="rect">
            <a:avLst/>
          </a:prstGeom>
        </p:spPr>
        <p:txBody>
          <a:bodyPr wrap="square" lIns="121892" tIns="60946" rIns="121892" bIns="60946">
            <a:spAutoFit/>
          </a:bodyPr>
          <a:lstStyle/>
          <a:p>
            <a:pPr algn="l"/>
            <a:r>
              <a:rPr lang="zh-CN" altLang="en-US" sz="2000" dirty="0">
                <a:solidFill>
                  <a:srgbClr val="F2C9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入圈</a:t>
            </a:r>
            <a:r>
              <a:rPr lang="zh-CN" altLang="en-US" sz="2000" dirty="0">
                <a:solidFill>
                  <a:srgbClr val="F2C9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两本经典</a:t>
            </a:r>
            <a:endParaRPr lang="zh-CN" altLang="en-US" sz="2000" dirty="0">
              <a:solidFill>
                <a:srgbClr val="F2C9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149985" y="469900"/>
            <a:ext cx="474345" cy="475615"/>
            <a:chOff x="3177" y="5580"/>
            <a:chExt cx="814" cy="816"/>
          </a:xfrm>
        </p:grpSpPr>
        <p:sp>
          <p:nvSpPr>
            <p:cNvPr id="8" name="椭圆 7"/>
            <p:cNvSpPr/>
            <p:nvPr/>
          </p:nvSpPr>
          <p:spPr>
            <a:xfrm>
              <a:off x="3177" y="5580"/>
              <a:ext cx="815" cy="816"/>
            </a:xfrm>
            <a:prstGeom prst="ellipse">
              <a:avLst/>
            </a:prstGeom>
            <a:solidFill>
              <a:srgbClr val="3F414E"/>
            </a:solidFill>
            <a:ln>
              <a:noFill/>
            </a:ln>
            <a:effectLst>
              <a:outerShdw blurRad="190500" dist="38100" dir="13500000" algn="br" rotWithShape="0">
                <a:srgbClr val="505466"/>
              </a:outerShdw>
            </a:effectLst>
          </p:spPr>
          <p:style>
            <a:lnRef idx="2">
              <a:srgbClr val="0FA1FF">
                <a:shade val="50000"/>
              </a:srgbClr>
            </a:lnRef>
            <a:fillRef idx="1">
              <a:srgbClr val="0FA1FF"/>
            </a:fillRef>
            <a:effectRef idx="0">
              <a:srgbClr val="0FA1FF"/>
            </a:effectRef>
            <a:fontRef idx="minor">
              <a:srgbClr val="EEF2F9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177" y="5580"/>
              <a:ext cx="815" cy="816"/>
            </a:xfrm>
            <a:prstGeom prst="ellipse">
              <a:avLst/>
            </a:prstGeom>
            <a:solidFill>
              <a:srgbClr val="3F414E"/>
            </a:solidFill>
            <a:ln>
              <a:noFill/>
            </a:ln>
            <a:effectLst>
              <a:outerShdw blurRad="254000" dist="63500" dir="2700000" algn="tl" rotWithShape="0">
                <a:srgbClr val="2D313A">
                  <a:alpha val="100000"/>
                </a:srgbClr>
              </a:outerShdw>
            </a:effectLst>
          </p:spPr>
          <p:style>
            <a:lnRef idx="2">
              <a:srgbClr val="0FA1FF">
                <a:shade val="50000"/>
              </a:srgbClr>
            </a:lnRef>
            <a:fillRef idx="1">
              <a:srgbClr val="0FA1FF"/>
            </a:fillRef>
            <a:effectRef idx="0">
              <a:srgbClr val="0FA1FF"/>
            </a:effectRef>
            <a:fontRef idx="minor">
              <a:srgbClr val="EEF2F9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lt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0" y="707390"/>
            <a:ext cx="906780" cy="0"/>
          </a:xfrm>
          <a:prstGeom prst="line">
            <a:avLst/>
          </a:prstGeom>
          <a:ln>
            <a:solidFill>
              <a:srgbClr val="595C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4004310" y="3287395"/>
            <a:ext cx="1760220" cy="1760855"/>
            <a:chOff x="2159" y="2785"/>
            <a:chExt cx="2226" cy="2226"/>
          </a:xfrm>
        </p:grpSpPr>
        <p:sp>
          <p:nvSpPr>
            <p:cNvPr id="15" name="椭圆 14"/>
            <p:cNvSpPr/>
            <p:nvPr/>
          </p:nvSpPr>
          <p:spPr>
            <a:xfrm>
              <a:off x="2159" y="2785"/>
              <a:ext cx="2226" cy="2226"/>
            </a:xfrm>
            <a:prstGeom prst="ellipse">
              <a:avLst/>
            </a:prstGeom>
            <a:solidFill>
              <a:srgbClr val="3F414E"/>
            </a:solidFill>
            <a:ln>
              <a:noFill/>
            </a:ln>
            <a:effectLst>
              <a:outerShdw blurRad="317500" dist="76200" dir="13500000" algn="br" rotWithShape="0">
                <a:srgbClr val="505466"/>
              </a:outerShdw>
            </a:effectLst>
          </p:spPr>
          <p:style>
            <a:lnRef idx="2">
              <a:srgbClr val="0FA1FF">
                <a:shade val="50000"/>
              </a:srgbClr>
            </a:lnRef>
            <a:fillRef idx="1">
              <a:srgbClr val="0FA1FF"/>
            </a:fillRef>
            <a:effectRef idx="0">
              <a:srgbClr val="0FA1FF"/>
            </a:effectRef>
            <a:fontRef idx="minor">
              <a:srgbClr val="EEF2F9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lt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2159" y="2785"/>
              <a:ext cx="2226" cy="2226"/>
            </a:xfrm>
            <a:prstGeom prst="ellipse">
              <a:avLst/>
            </a:prstGeom>
            <a:solidFill>
              <a:srgbClr val="3F414E"/>
            </a:solidFill>
            <a:ln>
              <a:noFill/>
            </a:ln>
            <a:effectLst>
              <a:outerShdw blurRad="381000" dist="101600" dir="2700000" algn="tl" rotWithShape="0">
                <a:srgbClr val="2D313A">
                  <a:alpha val="100000"/>
                </a:srgbClr>
              </a:outerShdw>
            </a:effectLst>
          </p:spPr>
          <p:style>
            <a:lnRef idx="2">
              <a:srgbClr val="0FA1FF">
                <a:shade val="50000"/>
              </a:srgbClr>
            </a:lnRef>
            <a:fillRef idx="1">
              <a:srgbClr val="0FA1FF"/>
            </a:fillRef>
            <a:effectRef idx="0">
              <a:srgbClr val="0FA1FF"/>
            </a:effectRef>
            <a:fontRef idx="minor">
              <a:srgbClr val="EEF2F9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764530" y="1953895"/>
            <a:ext cx="1760220" cy="1760855"/>
            <a:chOff x="2159" y="2785"/>
            <a:chExt cx="2226" cy="2226"/>
          </a:xfrm>
        </p:grpSpPr>
        <p:sp>
          <p:nvSpPr>
            <p:cNvPr id="19" name="椭圆 18"/>
            <p:cNvSpPr/>
            <p:nvPr/>
          </p:nvSpPr>
          <p:spPr>
            <a:xfrm>
              <a:off x="2159" y="2785"/>
              <a:ext cx="2226" cy="2226"/>
            </a:xfrm>
            <a:prstGeom prst="ellipse">
              <a:avLst/>
            </a:prstGeom>
            <a:solidFill>
              <a:srgbClr val="3F414E"/>
            </a:solidFill>
            <a:ln>
              <a:noFill/>
            </a:ln>
            <a:effectLst>
              <a:outerShdw blurRad="317500" dist="76200" dir="13500000" algn="br" rotWithShape="0">
                <a:srgbClr val="505466"/>
              </a:outerShdw>
            </a:effectLst>
          </p:spPr>
          <p:style>
            <a:lnRef idx="2">
              <a:srgbClr val="0FA1FF">
                <a:shade val="50000"/>
              </a:srgbClr>
            </a:lnRef>
            <a:fillRef idx="1">
              <a:srgbClr val="0FA1FF"/>
            </a:fillRef>
            <a:effectRef idx="0">
              <a:srgbClr val="0FA1FF"/>
            </a:effectRef>
            <a:fontRef idx="minor">
              <a:srgbClr val="EEF2F9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159" y="2785"/>
              <a:ext cx="2226" cy="2226"/>
            </a:xfrm>
            <a:prstGeom prst="ellipse">
              <a:avLst/>
            </a:prstGeom>
            <a:solidFill>
              <a:srgbClr val="3F414E"/>
            </a:solidFill>
            <a:ln>
              <a:noFill/>
            </a:ln>
            <a:effectLst>
              <a:outerShdw blurRad="381000" dist="101600" dir="2700000" algn="tl" rotWithShape="0">
                <a:srgbClr val="2D313A">
                  <a:alpha val="100000"/>
                </a:srgbClr>
              </a:outerShdw>
            </a:effectLst>
          </p:spPr>
          <p:style>
            <a:lnRef idx="2">
              <a:srgbClr val="0FA1FF">
                <a:shade val="50000"/>
              </a:srgbClr>
            </a:lnRef>
            <a:fillRef idx="1">
              <a:srgbClr val="0FA1FF"/>
            </a:fillRef>
            <a:effectRef idx="0">
              <a:srgbClr val="0FA1FF"/>
            </a:effectRef>
            <a:fontRef idx="minor">
              <a:srgbClr val="EEF2F9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7803515" y="2346325"/>
            <a:ext cx="3544570" cy="735965"/>
          </a:xfrm>
          <a:prstGeom prst="rect">
            <a:avLst/>
          </a:prstGeom>
        </p:spPr>
        <p:txBody>
          <a:bodyPr wrap="none" lIns="121892" tIns="60946" rIns="121892" bIns="60946">
            <a:spAutoFit/>
          </a:bodyPr>
          <a:lstStyle/>
          <a:p>
            <a:pPr algn="l"/>
            <a:r>
              <a:rPr lang="zh-CN" altLang="en-US" sz="2000" dirty="0">
                <a:solidFill>
                  <a:srgbClr val="F2C9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《比特币</a:t>
            </a:r>
            <a:r>
              <a:rPr lang="en-US" altLang="zh-CN" sz="2000" dirty="0">
                <a:solidFill>
                  <a:srgbClr val="F2C9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en-US" altLang="zh-CN" sz="2000" dirty="0">
              <a:solidFill>
                <a:srgbClr val="F2C9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solidFill>
                  <a:srgbClr val="F2C9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一种点对点的电子交易系统》</a:t>
            </a:r>
            <a:endParaRPr lang="zh-CN" altLang="en-US" sz="2000" dirty="0">
              <a:solidFill>
                <a:srgbClr val="F2C9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PA-文本框 6"/>
          <p:cNvSpPr txBox="1"/>
          <p:nvPr>
            <p:custDataLst>
              <p:tags r:id="rId1"/>
            </p:custDataLst>
          </p:nvPr>
        </p:nvSpPr>
        <p:spPr>
          <a:xfrm>
            <a:off x="7905115" y="3223260"/>
            <a:ext cx="2964815" cy="41084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 defTabSz="914400"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alpha val="70000"/>
                  </a:schemeClr>
                </a:solidFill>
                <a:sym typeface="+mn-ea"/>
              </a:rPr>
              <a:t>中本聪 著</a:t>
            </a:r>
            <a:endParaRPr lang="zh-CN" altLang="en-US" sz="1600" dirty="0">
              <a:solidFill>
                <a:schemeClr val="bg1">
                  <a:alpha val="70000"/>
                </a:schemeClr>
              </a:solidFill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27480" y="3714750"/>
            <a:ext cx="2376170" cy="551180"/>
          </a:xfrm>
          <a:prstGeom prst="rect">
            <a:avLst/>
          </a:prstGeom>
        </p:spPr>
        <p:txBody>
          <a:bodyPr wrap="none" lIns="121892" tIns="60946" rIns="121892" bIns="60946">
            <a:spAutoFit/>
          </a:bodyPr>
          <a:lstStyle/>
          <a:p>
            <a:pPr algn="r"/>
            <a:r>
              <a:rPr lang="zh-CN" altLang="en-US" sz="2800" dirty="0">
                <a:solidFill>
                  <a:srgbClr val="F2C9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《囤比特币》</a:t>
            </a:r>
            <a:endParaRPr lang="zh-CN" altLang="en-US" sz="2800" dirty="0">
              <a:solidFill>
                <a:srgbClr val="F2C9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PA-文本框 6"/>
          <p:cNvSpPr txBox="1"/>
          <p:nvPr>
            <p:custDataLst>
              <p:tags r:id="rId2"/>
            </p:custDataLst>
          </p:nvPr>
        </p:nvSpPr>
        <p:spPr>
          <a:xfrm>
            <a:off x="571500" y="4356735"/>
            <a:ext cx="2964815" cy="49149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 defTabSz="914400">
              <a:lnSpc>
                <a:spcPct val="130000"/>
              </a:lnSpc>
            </a:pPr>
            <a:r>
              <a:rPr lang="zh-CN" altLang="en-US" sz="2000" dirty="0">
                <a:solidFill>
                  <a:schemeClr val="bg1">
                    <a:alpha val="70000"/>
                  </a:schemeClr>
                </a:solidFill>
                <a:sym typeface="+mn-ea"/>
              </a:rPr>
              <a:t>穿越牛熊的神作</a:t>
            </a:r>
            <a:endParaRPr lang="zh-CN" altLang="en-US" sz="2000" dirty="0">
              <a:solidFill>
                <a:schemeClr val="bg1">
                  <a:alpha val="70000"/>
                </a:schemeClr>
              </a:solidFill>
              <a:sym typeface="+mn-ea"/>
            </a:endParaRPr>
          </a:p>
        </p:txBody>
      </p:sp>
      <p:pic>
        <p:nvPicPr>
          <p:cNvPr id="31" name="图片 30" descr="paper plane-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3490" y="2523490"/>
            <a:ext cx="621665" cy="621665"/>
          </a:xfrm>
          <a:prstGeom prst="rect">
            <a:avLst/>
          </a:prstGeom>
        </p:spPr>
      </p:pic>
      <p:pic>
        <p:nvPicPr>
          <p:cNvPr id="32" name="图片 31" descr="location-fil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3580" y="3797300"/>
            <a:ext cx="741680" cy="741680"/>
          </a:xfrm>
          <a:prstGeom prst="rect">
            <a:avLst/>
          </a:prstGeom>
        </p:spPr>
      </p:pic>
    </p:spTree>
  </p:cSld>
  <p:clrMapOvr>
    <a:masterClrMapping/>
  </p:clrMapOvr>
  <p:transition spd="slow" advTm="15000">
    <p:cover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任意多边形 56"/>
          <p:cNvSpPr/>
          <p:nvPr/>
        </p:nvSpPr>
        <p:spPr>
          <a:xfrm rot="20493682">
            <a:off x="3223583" y="-249355"/>
            <a:ext cx="2411440" cy="1532474"/>
          </a:xfrm>
          <a:custGeom>
            <a:avLst/>
            <a:gdLst>
              <a:gd name="connsiteX0" fmla="*/ 541710 w 2411440"/>
              <a:gd name="connsiteY0" fmla="*/ 0 h 1532474"/>
              <a:gd name="connsiteX1" fmla="*/ 2405939 w 2411440"/>
              <a:gd name="connsiteY1" fmla="*/ 621543 h 1532474"/>
              <a:gd name="connsiteX2" fmla="*/ 2411440 w 2411440"/>
              <a:gd name="connsiteY2" fmla="*/ 697026 h 1532474"/>
              <a:gd name="connsiteX3" fmla="*/ 1205720 w 2411440"/>
              <a:gd name="connsiteY3" fmla="*/ 1532474 h 1532474"/>
              <a:gd name="connsiteX4" fmla="*/ 0 w 2411440"/>
              <a:gd name="connsiteY4" fmla="*/ 697026 h 1532474"/>
              <a:gd name="connsiteX5" fmla="*/ 531590 w 2411440"/>
              <a:gd name="connsiteY5" fmla="*/ 4260 h 1532474"/>
              <a:gd name="connsiteX6" fmla="*/ 541710 w 2411440"/>
              <a:gd name="connsiteY6" fmla="*/ 0 h 153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1440" h="1532474">
                <a:moveTo>
                  <a:pt x="541710" y="0"/>
                </a:moveTo>
                <a:lnTo>
                  <a:pt x="2405939" y="621543"/>
                </a:lnTo>
                <a:lnTo>
                  <a:pt x="2411440" y="697026"/>
                </a:lnTo>
                <a:cubicBezTo>
                  <a:pt x="2411441" y="1158431"/>
                  <a:pt x="1871622" y="1532474"/>
                  <a:pt x="1205720" y="1532474"/>
                </a:cubicBezTo>
                <a:cubicBezTo>
                  <a:pt x="539819" y="1532473"/>
                  <a:pt x="0" y="1158432"/>
                  <a:pt x="0" y="697026"/>
                </a:cubicBezTo>
                <a:cubicBezTo>
                  <a:pt x="0" y="408648"/>
                  <a:pt x="210867" y="154396"/>
                  <a:pt x="531590" y="4260"/>
                </a:cubicBezTo>
                <a:lnTo>
                  <a:pt x="54171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6538A-33AE-45EB-868C-14B9E34ED961}" type="slidenum">
              <a:rPr lang="zh-CN" altLang="en-US" smtClean="0"/>
            </a:fld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784844" y="3106657"/>
            <a:ext cx="364445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rgbClr val="42424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CONTENT</a:t>
            </a:r>
            <a:endParaRPr lang="zh-CN" altLang="en-US" sz="5400" b="1" dirty="0">
              <a:solidFill>
                <a:srgbClr val="42424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0" y="1"/>
            <a:ext cx="6183746" cy="1374187"/>
          </a:xfrm>
          <a:custGeom>
            <a:avLst/>
            <a:gdLst>
              <a:gd name="connsiteX0" fmla="*/ 0 w 6183746"/>
              <a:gd name="connsiteY0" fmla="*/ 0 h 1374187"/>
              <a:gd name="connsiteX1" fmla="*/ 6183746 w 6183746"/>
              <a:gd name="connsiteY1" fmla="*/ 0 h 1374187"/>
              <a:gd name="connsiteX2" fmla="*/ 6045563 w 6183746"/>
              <a:gd name="connsiteY2" fmla="*/ 57136 h 1374187"/>
              <a:gd name="connsiteX3" fmla="*/ 0 w 6183746"/>
              <a:gd name="connsiteY3" fmla="*/ 823664 h 1374187"/>
              <a:gd name="connsiteX4" fmla="*/ 0 w 6183746"/>
              <a:gd name="connsiteY4" fmla="*/ 0 h 137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3746" h="1374187">
                <a:moveTo>
                  <a:pt x="0" y="0"/>
                </a:moveTo>
                <a:lnTo>
                  <a:pt x="6183746" y="0"/>
                </a:lnTo>
                <a:lnTo>
                  <a:pt x="6045563" y="57136"/>
                </a:lnTo>
                <a:cubicBezTo>
                  <a:pt x="4149570" y="871809"/>
                  <a:pt x="3219061" y="2096946"/>
                  <a:pt x="0" y="82366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 rot="0">
            <a:off x="5657850" y="1252855"/>
            <a:ext cx="906145" cy="615315"/>
            <a:chOff x="6035668" y="1381209"/>
            <a:chExt cx="1051767" cy="806340"/>
          </a:xfrm>
        </p:grpSpPr>
        <p:grpSp>
          <p:nvGrpSpPr>
            <p:cNvPr id="3" name="组合 2"/>
            <p:cNvGrpSpPr/>
            <p:nvPr/>
          </p:nvGrpSpPr>
          <p:grpSpPr>
            <a:xfrm>
              <a:off x="6059488" y="1399003"/>
              <a:ext cx="857982" cy="749936"/>
              <a:chOff x="891171" y="2107956"/>
              <a:chExt cx="2649224" cy="2315607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1224788" y="2107956"/>
                <a:ext cx="2315607" cy="2315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203200" dist="25400" dir="18000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891171" y="2932142"/>
                <a:ext cx="667234" cy="66723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TextBox 8"/>
            <p:cNvSpPr txBox="1"/>
            <p:nvPr/>
          </p:nvSpPr>
          <p:spPr>
            <a:xfrm>
              <a:off x="6035668" y="1381209"/>
              <a:ext cx="1051767" cy="8063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4000" b="1" spc="200" dirty="0" smtClean="0">
                  <a:solidFill>
                    <a:schemeClr val="bg2">
                      <a:lumMod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01</a:t>
              </a:r>
              <a:endParaRPr lang="en-US" altLang="zh-CN" sz="4000" b="1" spc="200" dirty="0" smtClean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 rot="0">
            <a:off x="5657850" y="2097405"/>
            <a:ext cx="906145" cy="615315"/>
            <a:chOff x="6035668" y="2640818"/>
            <a:chExt cx="1051767" cy="806340"/>
          </a:xfrm>
        </p:grpSpPr>
        <p:grpSp>
          <p:nvGrpSpPr>
            <p:cNvPr id="38" name="组合 37"/>
            <p:cNvGrpSpPr/>
            <p:nvPr/>
          </p:nvGrpSpPr>
          <p:grpSpPr>
            <a:xfrm>
              <a:off x="6059488" y="2658745"/>
              <a:ext cx="857982" cy="749936"/>
              <a:chOff x="891171" y="2107956"/>
              <a:chExt cx="2649224" cy="2315607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1224788" y="2107956"/>
                <a:ext cx="2315607" cy="2315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203200" dist="25400" dir="18000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891171" y="2932142"/>
                <a:ext cx="667234" cy="66723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TextBox 8"/>
            <p:cNvSpPr txBox="1"/>
            <p:nvPr/>
          </p:nvSpPr>
          <p:spPr>
            <a:xfrm>
              <a:off x="6035668" y="2640818"/>
              <a:ext cx="1051767" cy="8063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4000" b="1" spc="200" dirty="0" smtClean="0">
                  <a:solidFill>
                    <a:schemeClr val="bg2">
                      <a:lumMod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02</a:t>
              </a:r>
              <a:endParaRPr lang="en-US" altLang="zh-CN" sz="4000" b="1" spc="200" dirty="0" smtClean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0">
            <a:off x="5657850" y="2923540"/>
            <a:ext cx="906145" cy="615315"/>
            <a:chOff x="6035668" y="3632042"/>
            <a:chExt cx="1051767" cy="806340"/>
          </a:xfrm>
        </p:grpSpPr>
        <p:grpSp>
          <p:nvGrpSpPr>
            <p:cNvPr id="41" name="组合 40"/>
            <p:cNvGrpSpPr/>
            <p:nvPr/>
          </p:nvGrpSpPr>
          <p:grpSpPr>
            <a:xfrm>
              <a:off x="6059488" y="3673627"/>
              <a:ext cx="857982" cy="749936"/>
              <a:chOff x="891171" y="2107956"/>
              <a:chExt cx="2649224" cy="2315607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1224788" y="2107956"/>
                <a:ext cx="2315607" cy="2315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203200" dist="25400" dir="18000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891171" y="2932142"/>
                <a:ext cx="667234" cy="66723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" name="TextBox 8"/>
            <p:cNvSpPr txBox="1"/>
            <p:nvPr/>
          </p:nvSpPr>
          <p:spPr>
            <a:xfrm>
              <a:off x="6035668" y="3632042"/>
              <a:ext cx="1051767" cy="8063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4000" b="1" spc="200" dirty="0" smtClean="0">
                  <a:solidFill>
                    <a:schemeClr val="bg2">
                      <a:lumMod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03</a:t>
              </a:r>
              <a:endParaRPr lang="en-US" altLang="zh-CN" sz="4000" b="1" spc="200" dirty="0" smtClean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rot="0">
            <a:off x="5657850" y="3775075"/>
            <a:ext cx="906145" cy="615315"/>
            <a:chOff x="6035668" y="4686230"/>
            <a:chExt cx="1051767" cy="806340"/>
          </a:xfrm>
        </p:grpSpPr>
        <p:grpSp>
          <p:nvGrpSpPr>
            <p:cNvPr id="44" name="组合 43"/>
            <p:cNvGrpSpPr/>
            <p:nvPr/>
          </p:nvGrpSpPr>
          <p:grpSpPr>
            <a:xfrm>
              <a:off x="6059488" y="4718659"/>
              <a:ext cx="857982" cy="749936"/>
              <a:chOff x="891171" y="2107956"/>
              <a:chExt cx="2649224" cy="2315607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224788" y="2107956"/>
                <a:ext cx="2315607" cy="2315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203200" dist="25400" dir="18000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891171" y="2932142"/>
                <a:ext cx="667234" cy="66723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" name="TextBox 8"/>
            <p:cNvSpPr txBox="1"/>
            <p:nvPr/>
          </p:nvSpPr>
          <p:spPr>
            <a:xfrm>
              <a:off x="6035668" y="4686230"/>
              <a:ext cx="1051767" cy="8063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4000" b="1" spc="200" dirty="0" smtClean="0">
                  <a:solidFill>
                    <a:schemeClr val="bg2">
                      <a:lumMod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04</a:t>
              </a:r>
              <a:endParaRPr lang="en-US" altLang="zh-CN" sz="4000" b="1" spc="200" dirty="0" smtClean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5" name="TextBox 8"/>
          <p:cNvSpPr txBox="1"/>
          <p:nvPr/>
        </p:nvSpPr>
        <p:spPr>
          <a:xfrm>
            <a:off x="6868160" y="1345565"/>
            <a:ext cx="3232785" cy="4305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zh-CN" altLang="en-US" sz="2800" i="1" spc="2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比特币的价格</a:t>
            </a:r>
            <a:endParaRPr lang="zh-CN" altLang="en-US" sz="2800" i="1" spc="200" dirty="0" smtClean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56" name="TextBox 8"/>
          <p:cNvSpPr txBox="1"/>
          <p:nvPr/>
        </p:nvSpPr>
        <p:spPr>
          <a:xfrm>
            <a:off x="6868160" y="2190115"/>
            <a:ext cx="3576955" cy="4305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zh-CN" altLang="en-US" sz="2800" i="1" spc="2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比特币的诞生</a:t>
            </a:r>
            <a:endParaRPr lang="zh-CN" altLang="en-US" sz="2800" i="1" spc="200" dirty="0" smtClean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58" name="TextBox 8"/>
          <p:cNvSpPr txBox="1"/>
          <p:nvPr/>
        </p:nvSpPr>
        <p:spPr>
          <a:xfrm>
            <a:off x="6868160" y="3867150"/>
            <a:ext cx="3249930" cy="4305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zh-CN" altLang="en-US" sz="2800" i="1" spc="2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挖矿与现代化矿场</a:t>
            </a:r>
            <a:endParaRPr lang="zh-CN" altLang="en-US" sz="2800" i="1" spc="200" dirty="0" smtClean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59" name="TextBox 8"/>
          <p:cNvSpPr txBox="1"/>
          <p:nvPr/>
        </p:nvSpPr>
        <p:spPr>
          <a:xfrm>
            <a:off x="6868160" y="3015615"/>
            <a:ext cx="3117215" cy="4305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zh-CN" altLang="en-US" sz="2800" i="1" spc="2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区块链技术</a:t>
            </a:r>
            <a:endParaRPr lang="zh-CN" altLang="en-US" sz="2800" i="1" spc="200" dirty="0" smtClean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5662930" y="4633595"/>
            <a:ext cx="906145" cy="615315"/>
            <a:chOff x="6035668" y="4686230"/>
            <a:chExt cx="1051767" cy="806340"/>
          </a:xfrm>
        </p:grpSpPr>
        <p:grpSp>
          <p:nvGrpSpPr>
            <p:cNvPr id="10" name="组合 9"/>
            <p:cNvGrpSpPr/>
            <p:nvPr/>
          </p:nvGrpSpPr>
          <p:grpSpPr>
            <a:xfrm>
              <a:off x="6059488" y="4718659"/>
              <a:ext cx="857982" cy="749936"/>
              <a:chOff x="891171" y="2107956"/>
              <a:chExt cx="2649224" cy="2315607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1224788" y="2107956"/>
                <a:ext cx="2315607" cy="2315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203200" dist="25400" dir="18000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891171" y="2932142"/>
                <a:ext cx="667234" cy="66723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3" name="TextBox 8"/>
            <p:cNvSpPr txBox="1"/>
            <p:nvPr/>
          </p:nvSpPr>
          <p:spPr>
            <a:xfrm>
              <a:off x="6035668" y="4686230"/>
              <a:ext cx="1051767" cy="8063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p>
              <a:pPr algn="ctr"/>
              <a:r>
                <a:rPr lang="en-US" altLang="zh-CN" sz="4000" b="1" spc="200" dirty="0" smtClean="0">
                  <a:solidFill>
                    <a:schemeClr val="bg2">
                      <a:lumMod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05</a:t>
              </a:r>
              <a:endParaRPr lang="en-US" altLang="zh-CN" sz="4000" b="1" spc="200" dirty="0" smtClean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TextBox 8"/>
          <p:cNvSpPr txBox="1"/>
          <p:nvPr/>
        </p:nvSpPr>
        <p:spPr>
          <a:xfrm>
            <a:off x="6873240" y="4725670"/>
            <a:ext cx="3249930" cy="4305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algn="l"/>
            <a:r>
              <a:rPr lang="zh-CN" altLang="en-US" sz="2800" i="1" spc="2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以太坊</a:t>
            </a:r>
            <a:endParaRPr lang="zh-CN" altLang="en-US" sz="2800" i="1" spc="200" dirty="0" smtClean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 rot="0">
            <a:off x="5683250" y="5517515"/>
            <a:ext cx="906145" cy="615315"/>
            <a:chOff x="6035668" y="4686230"/>
            <a:chExt cx="1051767" cy="806340"/>
          </a:xfrm>
        </p:grpSpPr>
        <p:grpSp>
          <p:nvGrpSpPr>
            <p:cNvPr id="16" name="组合 15"/>
            <p:cNvGrpSpPr/>
            <p:nvPr/>
          </p:nvGrpSpPr>
          <p:grpSpPr>
            <a:xfrm>
              <a:off x="6059488" y="4718659"/>
              <a:ext cx="857982" cy="749936"/>
              <a:chOff x="891171" y="2107956"/>
              <a:chExt cx="2649224" cy="2315607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1224788" y="2107956"/>
                <a:ext cx="2315607" cy="23156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203200" dist="25400" dir="18000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891171" y="2932142"/>
                <a:ext cx="667234" cy="66723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TextBox 8"/>
            <p:cNvSpPr txBox="1"/>
            <p:nvPr/>
          </p:nvSpPr>
          <p:spPr>
            <a:xfrm>
              <a:off x="6035668" y="4686230"/>
              <a:ext cx="1051767" cy="8063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sz="4000" b="1" spc="200" dirty="0" smtClean="0">
                  <a:solidFill>
                    <a:schemeClr val="bg2">
                      <a:lumMod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Arial" panose="020B0604020202020204" pitchFamily="34" charset="0"/>
                </a:rPr>
                <a:t>06</a:t>
              </a:r>
              <a:endParaRPr lang="en-US" altLang="zh-CN" sz="4000" b="1" spc="200" dirty="0" smtClean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TextBox 8"/>
          <p:cNvSpPr txBox="1"/>
          <p:nvPr/>
        </p:nvSpPr>
        <p:spPr>
          <a:xfrm>
            <a:off x="6893560" y="5609590"/>
            <a:ext cx="3249930" cy="4305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zh-CN" altLang="en-US" sz="2800" i="1" spc="2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时间线</a:t>
            </a:r>
            <a:r>
              <a:rPr lang="zh-CN" altLang="en-US" sz="2800" i="1" spc="2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预告</a:t>
            </a:r>
            <a:endParaRPr lang="zh-CN" altLang="en-US" sz="2800" i="1" spc="200" dirty="0" smtClean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8"/>
          <p:cNvSpPr txBox="1"/>
          <p:nvPr/>
        </p:nvSpPr>
        <p:spPr>
          <a:xfrm>
            <a:off x="4300647" y="3407900"/>
            <a:ext cx="7507134" cy="10156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6600" b="1" spc="200" dirty="0" smtClean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THANK. YOU</a:t>
            </a:r>
            <a:endParaRPr lang="zh-CN" altLang="en-US" sz="6600" b="1" spc="200" dirty="0">
              <a:solidFill>
                <a:schemeClr val="bg2">
                  <a:lumMod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4300647" y="2664461"/>
            <a:ext cx="7507134" cy="73850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800" spc="200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翟冰洁</a:t>
            </a:r>
            <a:endParaRPr lang="zh-CN" altLang="en-US" sz="4800" spc="200" dirty="0" smtClean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4300647" y="2108115"/>
            <a:ext cx="1910382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3200" i="1" spc="100" dirty="0" smtClean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20</a:t>
            </a:r>
            <a:r>
              <a:rPr lang="en-US" sz="3200" i="1" spc="100" dirty="0" smtClean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20</a:t>
            </a:r>
            <a:endParaRPr lang="en-US" sz="3200" i="1" spc="100" dirty="0">
              <a:solidFill>
                <a:schemeClr val="bg2">
                  <a:lumMod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10942063" y="3083298"/>
            <a:ext cx="467870" cy="2426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224788" y="2107956"/>
            <a:ext cx="2315607" cy="23156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1171" y="2932142"/>
            <a:ext cx="667234" cy="66723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703430" y="4971399"/>
            <a:ext cx="1149160" cy="114916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8"/>
          <p:cNvSpPr txBox="1"/>
          <p:nvPr/>
        </p:nvSpPr>
        <p:spPr>
          <a:xfrm>
            <a:off x="8589111" y="5438347"/>
            <a:ext cx="1910382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spc="100" dirty="0" smtClean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DESIGN BY </a:t>
            </a:r>
            <a:r>
              <a:rPr lang="zh-CN" altLang="en-US" sz="1400" b="1" spc="100" dirty="0" smtClean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猫猫矿工</a:t>
            </a:r>
            <a:endParaRPr lang="zh-CN" altLang="en-US" sz="1400" b="1" spc="100" dirty="0" smtClean="0">
              <a:solidFill>
                <a:schemeClr val="bg2">
                  <a:lumMod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TextBox 8"/>
          <p:cNvSpPr txBox="1"/>
          <p:nvPr/>
        </p:nvSpPr>
        <p:spPr>
          <a:xfrm>
            <a:off x="10029479" y="446954"/>
            <a:ext cx="1910382" cy="2152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algn="r"/>
            <a:r>
              <a:rPr lang="en-US" altLang="zh-CN" sz="1400" b="1" u="sng" spc="100" dirty="0" smtClean="0">
                <a:solidFill>
                  <a:schemeClr val="bg2">
                    <a:lumMod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www.btcat.cn</a:t>
            </a:r>
            <a:endParaRPr lang="en-US" altLang="zh-CN" sz="1400" b="1" u="sng" spc="100" dirty="0" smtClean="0">
              <a:solidFill>
                <a:schemeClr val="bg2">
                  <a:lumMod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 descr="logo_tra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7825" y="0"/>
            <a:ext cx="1786890" cy="17868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" y="1733550"/>
            <a:ext cx="2860040" cy="30651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任意多边形 3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293955" y="1323220"/>
            <a:ext cx="815283" cy="639829"/>
          </a:xfrm>
          <a:custGeom>
            <a:avLst/>
            <a:gdLst/>
            <a:ahLst/>
            <a:cxnLst/>
            <a:rect l="l" t="t" r="r" b="b"/>
            <a:pathLst>
              <a:path w="346472" h="271909">
                <a:moveTo>
                  <a:pt x="321916" y="0"/>
                </a:moveTo>
                <a:lnTo>
                  <a:pt x="346472" y="52238"/>
                </a:lnTo>
                <a:cubicBezTo>
                  <a:pt x="321171" y="60573"/>
                  <a:pt x="303163" y="72181"/>
                  <a:pt x="292448" y="87064"/>
                </a:cubicBezTo>
                <a:cubicBezTo>
                  <a:pt x="281732" y="101947"/>
                  <a:pt x="276077" y="121741"/>
                  <a:pt x="275481" y="146447"/>
                </a:cubicBezTo>
                <a:lnTo>
                  <a:pt x="336203" y="146447"/>
                </a:lnTo>
                <a:lnTo>
                  <a:pt x="336203" y="271909"/>
                </a:lnTo>
                <a:lnTo>
                  <a:pt x="210741" y="271909"/>
                </a:lnTo>
                <a:lnTo>
                  <a:pt x="210741" y="181719"/>
                </a:lnTo>
                <a:cubicBezTo>
                  <a:pt x="210741" y="145405"/>
                  <a:pt x="213866" y="116830"/>
                  <a:pt x="220117" y="95994"/>
                </a:cubicBezTo>
                <a:cubicBezTo>
                  <a:pt x="226368" y="75158"/>
                  <a:pt x="238200" y="56331"/>
                  <a:pt x="255613" y="39514"/>
                </a:cubicBezTo>
                <a:cubicBezTo>
                  <a:pt x="273026" y="22696"/>
                  <a:pt x="295126" y="9525"/>
                  <a:pt x="321916" y="0"/>
                </a:cubicBezTo>
                <a:close/>
                <a:moveTo>
                  <a:pt x="111175" y="0"/>
                </a:moveTo>
                <a:lnTo>
                  <a:pt x="135732" y="52238"/>
                </a:lnTo>
                <a:cubicBezTo>
                  <a:pt x="110728" y="60573"/>
                  <a:pt x="92795" y="72181"/>
                  <a:pt x="81930" y="87064"/>
                </a:cubicBezTo>
                <a:cubicBezTo>
                  <a:pt x="71066" y="101947"/>
                  <a:pt x="65485" y="121741"/>
                  <a:pt x="65187" y="146447"/>
                </a:cubicBezTo>
                <a:lnTo>
                  <a:pt x="125462" y="146447"/>
                </a:lnTo>
                <a:lnTo>
                  <a:pt x="125462" y="271909"/>
                </a:lnTo>
                <a:lnTo>
                  <a:pt x="0" y="271909"/>
                </a:lnTo>
                <a:lnTo>
                  <a:pt x="0" y="181719"/>
                </a:lnTo>
                <a:cubicBezTo>
                  <a:pt x="0" y="145405"/>
                  <a:pt x="3200" y="116830"/>
                  <a:pt x="9600" y="95994"/>
                </a:cubicBezTo>
                <a:cubicBezTo>
                  <a:pt x="15999" y="75158"/>
                  <a:pt x="27906" y="56331"/>
                  <a:pt x="45319" y="39514"/>
                </a:cubicBezTo>
                <a:cubicBezTo>
                  <a:pt x="62731" y="22696"/>
                  <a:pt x="84684" y="9525"/>
                  <a:pt x="111175" y="0"/>
                </a:cubicBez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rgbClr val="2E75B6">
              <a:shade val="50000"/>
            </a:srgbClr>
          </a:lnRef>
          <a:fillRef idx="1">
            <a:srgbClr val="2E75B6"/>
          </a:fillRef>
          <a:effectRef idx="0">
            <a:srgbClr val="2E75B6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" name="任意多边形 31"/>
          <p:cNvSpPr>
            <a:spLocks noChangeAspect="1"/>
          </p:cNvSpPr>
          <p:nvPr>
            <p:custDataLst>
              <p:tags r:id="rId2"/>
            </p:custDataLst>
          </p:nvPr>
        </p:nvSpPr>
        <p:spPr>
          <a:xfrm rot="10800000">
            <a:off x="10038961" y="4860578"/>
            <a:ext cx="859084" cy="674203"/>
          </a:xfrm>
          <a:custGeom>
            <a:avLst/>
            <a:gdLst/>
            <a:ahLst/>
            <a:cxnLst/>
            <a:rect l="l" t="t" r="r" b="b"/>
            <a:pathLst>
              <a:path w="346472" h="271909">
                <a:moveTo>
                  <a:pt x="321916" y="0"/>
                </a:moveTo>
                <a:lnTo>
                  <a:pt x="346472" y="52238"/>
                </a:lnTo>
                <a:cubicBezTo>
                  <a:pt x="321171" y="60573"/>
                  <a:pt x="303163" y="72181"/>
                  <a:pt x="292448" y="87064"/>
                </a:cubicBezTo>
                <a:cubicBezTo>
                  <a:pt x="281732" y="101947"/>
                  <a:pt x="276077" y="121741"/>
                  <a:pt x="275481" y="146447"/>
                </a:cubicBezTo>
                <a:lnTo>
                  <a:pt x="336203" y="146447"/>
                </a:lnTo>
                <a:lnTo>
                  <a:pt x="336203" y="271909"/>
                </a:lnTo>
                <a:lnTo>
                  <a:pt x="210741" y="271909"/>
                </a:lnTo>
                <a:lnTo>
                  <a:pt x="210741" y="181719"/>
                </a:lnTo>
                <a:cubicBezTo>
                  <a:pt x="210741" y="145405"/>
                  <a:pt x="213866" y="116830"/>
                  <a:pt x="220117" y="95994"/>
                </a:cubicBezTo>
                <a:cubicBezTo>
                  <a:pt x="226368" y="75158"/>
                  <a:pt x="238200" y="56331"/>
                  <a:pt x="255613" y="39514"/>
                </a:cubicBezTo>
                <a:cubicBezTo>
                  <a:pt x="273026" y="22696"/>
                  <a:pt x="295126" y="9525"/>
                  <a:pt x="321916" y="0"/>
                </a:cubicBezTo>
                <a:close/>
                <a:moveTo>
                  <a:pt x="111175" y="0"/>
                </a:moveTo>
                <a:lnTo>
                  <a:pt x="135732" y="52238"/>
                </a:lnTo>
                <a:cubicBezTo>
                  <a:pt x="110728" y="60573"/>
                  <a:pt x="92795" y="72181"/>
                  <a:pt x="81930" y="87064"/>
                </a:cubicBezTo>
                <a:cubicBezTo>
                  <a:pt x="71066" y="101947"/>
                  <a:pt x="65485" y="121741"/>
                  <a:pt x="65187" y="146447"/>
                </a:cubicBezTo>
                <a:lnTo>
                  <a:pt x="125462" y="146447"/>
                </a:lnTo>
                <a:lnTo>
                  <a:pt x="125462" y="271909"/>
                </a:lnTo>
                <a:lnTo>
                  <a:pt x="0" y="271909"/>
                </a:lnTo>
                <a:lnTo>
                  <a:pt x="0" y="181719"/>
                </a:lnTo>
                <a:cubicBezTo>
                  <a:pt x="0" y="145405"/>
                  <a:pt x="3200" y="116830"/>
                  <a:pt x="9600" y="95994"/>
                </a:cubicBezTo>
                <a:cubicBezTo>
                  <a:pt x="15999" y="75158"/>
                  <a:pt x="27906" y="56331"/>
                  <a:pt x="45319" y="39514"/>
                </a:cubicBezTo>
                <a:cubicBezTo>
                  <a:pt x="62731" y="22696"/>
                  <a:pt x="84684" y="9525"/>
                  <a:pt x="111175" y="0"/>
                </a:cubicBez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rgbClr val="2E75B6">
              <a:shade val="50000"/>
            </a:srgbClr>
          </a:lnRef>
          <a:fillRef idx="1">
            <a:srgbClr val="2E75B6"/>
          </a:fillRef>
          <a:effectRef idx="0">
            <a:srgbClr val="2E75B6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1583642" y="2320583"/>
            <a:ext cx="8893907" cy="1955215"/>
          </a:xfrm>
          <a:prstGeom prst="rect">
            <a:avLst/>
          </a:prstGeom>
        </p:spPr>
        <p:txBody>
          <a:bodyPr wrap="square" anchor="ctr" anchorCtr="0">
            <a:normAutofit/>
          </a:bodyPr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200" normalizeH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你很难</a:t>
            </a:r>
            <a:r>
              <a:rPr kumimoji="0" lang="zh-CN" altLang="en-US" sz="2800" b="1" i="0" u="none" strike="noStrike" kern="1200" cap="none" spc="200" normalizeH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赚到认知以外的钱</a:t>
            </a:r>
            <a:r>
              <a:rPr kumimoji="0" lang="zh-CN" altLang="en-US" sz="2800" b="1" i="0" u="none" strike="noStrike" kern="1200" cap="none" spc="200" normalizeH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。</a:t>
            </a:r>
            <a:endParaRPr kumimoji="0" lang="zh-CN" altLang="en-US" sz="2800" b="1" i="0" u="none" strike="noStrike" kern="1200" cap="none" spc="200" normalizeH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200" normalizeH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特别是在这个野蛮</a:t>
            </a:r>
            <a:r>
              <a:rPr kumimoji="0" lang="zh-CN" altLang="en-US" sz="2800" b="1" i="0" u="none" strike="noStrike" kern="1200" cap="none" spc="200" normalizeH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的市场。</a:t>
            </a:r>
            <a:endParaRPr kumimoji="0" lang="zh-CN" altLang="en-US" sz="2800" b="1" i="0" u="none" strike="noStrike" kern="1200" cap="none" spc="200" normalizeH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marL="0" marR="0" lvl="0" indent="0" algn="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200" normalizeH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604788" y="2010562"/>
            <a:ext cx="1581373" cy="15813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6538A-33AE-45EB-868C-14B9E34ED961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742" y="2353670"/>
            <a:ext cx="2771775" cy="1905000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1043733" y="2475173"/>
            <a:ext cx="4343055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5400" b="1" spc="200" dirty="0" smtClean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Part</a:t>
            </a:r>
            <a:r>
              <a:rPr lang="zh-CN" altLang="en-US" sz="5400" b="1" spc="200" dirty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 </a:t>
            </a:r>
            <a:r>
              <a:rPr lang="en-US" altLang="zh-CN" sz="5400" b="1" spc="200" dirty="0" smtClean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01</a:t>
            </a:r>
            <a:endParaRPr lang="en-US" altLang="zh-CN" sz="5400" b="1" spc="200" dirty="0" smtClean="0">
              <a:solidFill>
                <a:schemeClr val="bg2">
                  <a:lumMod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50670" y="3306170"/>
            <a:ext cx="4436118" cy="89154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4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比特币的价格</a:t>
            </a:r>
            <a:endParaRPr lang="zh-CN" altLang="en-US" sz="4000" b="1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0800000">
            <a:off x="7753350" y="-23240"/>
            <a:ext cx="4457700" cy="6872748"/>
          </a:xfrm>
          <a:custGeom>
            <a:avLst/>
            <a:gdLst>
              <a:gd name="connsiteX0" fmla="*/ 2813957 w 4457700"/>
              <a:gd name="connsiteY0" fmla="*/ 6872748 h 6872748"/>
              <a:gd name="connsiteX1" fmla="*/ 0 w 4457700"/>
              <a:gd name="connsiteY1" fmla="*/ 6872748 h 6872748"/>
              <a:gd name="connsiteX2" fmla="*/ 0 w 4457700"/>
              <a:gd name="connsiteY2" fmla="*/ 0 h 6872748"/>
              <a:gd name="connsiteX3" fmla="*/ 539063 w 4457700"/>
              <a:gd name="connsiteY3" fmla="*/ 0 h 6872748"/>
              <a:gd name="connsiteX4" fmla="*/ 2813957 w 4457700"/>
              <a:gd name="connsiteY4" fmla="*/ 0 h 6872748"/>
              <a:gd name="connsiteX5" fmla="*/ 2828251 w 4457700"/>
              <a:gd name="connsiteY5" fmla="*/ 0 h 6872748"/>
              <a:gd name="connsiteX6" fmla="*/ 2886320 w 4457700"/>
              <a:gd name="connsiteY6" fmla="*/ 35514 h 6872748"/>
              <a:gd name="connsiteX7" fmla="*/ 4457700 w 4457700"/>
              <a:gd name="connsiteY7" fmla="*/ 3418192 h 6872748"/>
              <a:gd name="connsiteX8" fmla="*/ 2886320 w 4457700"/>
              <a:gd name="connsiteY8" fmla="*/ 6800870 h 6872748"/>
              <a:gd name="connsiteX9" fmla="*/ 2813957 w 4457700"/>
              <a:gd name="connsiteY9" fmla="*/ 6845127 h 68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57700" h="6872748">
                <a:moveTo>
                  <a:pt x="2813957" y="6872748"/>
                </a:moveTo>
                <a:lnTo>
                  <a:pt x="0" y="6872748"/>
                </a:lnTo>
                <a:lnTo>
                  <a:pt x="0" y="0"/>
                </a:lnTo>
                <a:lnTo>
                  <a:pt x="539063" y="0"/>
                </a:lnTo>
                <a:lnTo>
                  <a:pt x="2813957" y="0"/>
                </a:lnTo>
                <a:lnTo>
                  <a:pt x="2828251" y="0"/>
                </a:lnTo>
                <a:lnTo>
                  <a:pt x="2886320" y="35514"/>
                </a:lnTo>
                <a:cubicBezTo>
                  <a:pt x="3816091" y="641583"/>
                  <a:pt x="4457700" y="1928525"/>
                  <a:pt x="4457700" y="3418192"/>
                </a:cubicBezTo>
                <a:cubicBezTo>
                  <a:pt x="4457700" y="4907859"/>
                  <a:pt x="3816091" y="6194800"/>
                  <a:pt x="2886320" y="6800870"/>
                </a:cubicBezTo>
                <a:lnTo>
                  <a:pt x="2813957" y="6845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5400000">
            <a:off x="6208015" y="1098558"/>
            <a:ext cx="3319967" cy="4629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5400000">
            <a:off x="6574634" y="1435574"/>
            <a:ext cx="2607466" cy="3860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394" y="2713309"/>
            <a:ext cx="942715" cy="942715"/>
          </a:xfrm>
          <a:prstGeom prst="rect">
            <a:avLst/>
          </a:prstGeom>
        </p:spPr>
      </p:pic>
      <p:pic>
        <p:nvPicPr>
          <p:cNvPr id="6" name="激动人心的价格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537200" y="2061845"/>
            <a:ext cx="4681855" cy="26917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9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任意多边形 3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293955" y="1323220"/>
            <a:ext cx="815283" cy="639829"/>
          </a:xfrm>
          <a:custGeom>
            <a:avLst/>
            <a:gdLst/>
            <a:ahLst/>
            <a:cxnLst/>
            <a:rect l="l" t="t" r="r" b="b"/>
            <a:pathLst>
              <a:path w="346472" h="271909">
                <a:moveTo>
                  <a:pt x="321916" y="0"/>
                </a:moveTo>
                <a:lnTo>
                  <a:pt x="346472" y="52238"/>
                </a:lnTo>
                <a:cubicBezTo>
                  <a:pt x="321171" y="60573"/>
                  <a:pt x="303163" y="72181"/>
                  <a:pt x="292448" y="87064"/>
                </a:cubicBezTo>
                <a:cubicBezTo>
                  <a:pt x="281732" y="101947"/>
                  <a:pt x="276077" y="121741"/>
                  <a:pt x="275481" y="146447"/>
                </a:cubicBezTo>
                <a:lnTo>
                  <a:pt x="336203" y="146447"/>
                </a:lnTo>
                <a:lnTo>
                  <a:pt x="336203" y="271909"/>
                </a:lnTo>
                <a:lnTo>
                  <a:pt x="210741" y="271909"/>
                </a:lnTo>
                <a:lnTo>
                  <a:pt x="210741" y="181719"/>
                </a:lnTo>
                <a:cubicBezTo>
                  <a:pt x="210741" y="145405"/>
                  <a:pt x="213866" y="116830"/>
                  <a:pt x="220117" y="95994"/>
                </a:cubicBezTo>
                <a:cubicBezTo>
                  <a:pt x="226368" y="75158"/>
                  <a:pt x="238200" y="56331"/>
                  <a:pt x="255613" y="39514"/>
                </a:cubicBezTo>
                <a:cubicBezTo>
                  <a:pt x="273026" y="22696"/>
                  <a:pt x="295126" y="9525"/>
                  <a:pt x="321916" y="0"/>
                </a:cubicBezTo>
                <a:close/>
                <a:moveTo>
                  <a:pt x="111175" y="0"/>
                </a:moveTo>
                <a:lnTo>
                  <a:pt x="135732" y="52238"/>
                </a:lnTo>
                <a:cubicBezTo>
                  <a:pt x="110728" y="60573"/>
                  <a:pt x="92795" y="72181"/>
                  <a:pt x="81930" y="87064"/>
                </a:cubicBezTo>
                <a:cubicBezTo>
                  <a:pt x="71066" y="101947"/>
                  <a:pt x="65485" y="121741"/>
                  <a:pt x="65187" y="146447"/>
                </a:cubicBezTo>
                <a:lnTo>
                  <a:pt x="125462" y="146447"/>
                </a:lnTo>
                <a:lnTo>
                  <a:pt x="125462" y="271909"/>
                </a:lnTo>
                <a:lnTo>
                  <a:pt x="0" y="271909"/>
                </a:lnTo>
                <a:lnTo>
                  <a:pt x="0" y="181719"/>
                </a:lnTo>
                <a:cubicBezTo>
                  <a:pt x="0" y="145405"/>
                  <a:pt x="3200" y="116830"/>
                  <a:pt x="9600" y="95994"/>
                </a:cubicBezTo>
                <a:cubicBezTo>
                  <a:pt x="15999" y="75158"/>
                  <a:pt x="27906" y="56331"/>
                  <a:pt x="45319" y="39514"/>
                </a:cubicBezTo>
                <a:cubicBezTo>
                  <a:pt x="62731" y="22696"/>
                  <a:pt x="84684" y="9525"/>
                  <a:pt x="111175" y="0"/>
                </a:cubicBez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rgbClr val="2E75B6">
              <a:shade val="50000"/>
            </a:srgbClr>
          </a:lnRef>
          <a:fillRef idx="1">
            <a:srgbClr val="2E75B6"/>
          </a:fillRef>
          <a:effectRef idx="0">
            <a:srgbClr val="2E75B6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" name="任意多边形 31"/>
          <p:cNvSpPr>
            <a:spLocks noChangeAspect="1"/>
          </p:cNvSpPr>
          <p:nvPr>
            <p:custDataLst>
              <p:tags r:id="rId2"/>
            </p:custDataLst>
          </p:nvPr>
        </p:nvSpPr>
        <p:spPr>
          <a:xfrm rot="10800000">
            <a:off x="10038961" y="4860578"/>
            <a:ext cx="859084" cy="674203"/>
          </a:xfrm>
          <a:custGeom>
            <a:avLst/>
            <a:gdLst/>
            <a:ahLst/>
            <a:cxnLst/>
            <a:rect l="l" t="t" r="r" b="b"/>
            <a:pathLst>
              <a:path w="346472" h="271909">
                <a:moveTo>
                  <a:pt x="321916" y="0"/>
                </a:moveTo>
                <a:lnTo>
                  <a:pt x="346472" y="52238"/>
                </a:lnTo>
                <a:cubicBezTo>
                  <a:pt x="321171" y="60573"/>
                  <a:pt x="303163" y="72181"/>
                  <a:pt x="292448" y="87064"/>
                </a:cubicBezTo>
                <a:cubicBezTo>
                  <a:pt x="281732" y="101947"/>
                  <a:pt x="276077" y="121741"/>
                  <a:pt x="275481" y="146447"/>
                </a:cubicBezTo>
                <a:lnTo>
                  <a:pt x="336203" y="146447"/>
                </a:lnTo>
                <a:lnTo>
                  <a:pt x="336203" y="271909"/>
                </a:lnTo>
                <a:lnTo>
                  <a:pt x="210741" y="271909"/>
                </a:lnTo>
                <a:lnTo>
                  <a:pt x="210741" y="181719"/>
                </a:lnTo>
                <a:cubicBezTo>
                  <a:pt x="210741" y="145405"/>
                  <a:pt x="213866" y="116830"/>
                  <a:pt x="220117" y="95994"/>
                </a:cubicBezTo>
                <a:cubicBezTo>
                  <a:pt x="226368" y="75158"/>
                  <a:pt x="238200" y="56331"/>
                  <a:pt x="255613" y="39514"/>
                </a:cubicBezTo>
                <a:cubicBezTo>
                  <a:pt x="273026" y="22696"/>
                  <a:pt x="295126" y="9525"/>
                  <a:pt x="321916" y="0"/>
                </a:cubicBezTo>
                <a:close/>
                <a:moveTo>
                  <a:pt x="111175" y="0"/>
                </a:moveTo>
                <a:lnTo>
                  <a:pt x="135732" y="52238"/>
                </a:lnTo>
                <a:cubicBezTo>
                  <a:pt x="110728" y="60573"/>
                  <a:pt x="92795" y="72181"/>
                  <a:pt x="81930" y="87064"/>
                </a:cubicBezTo>
                <a:cubicBezTo>
                  <a:pt x="71066" y="101947"/>
                  <a:pt x="65485" y="121741"/>
                  <a:pt x="65187" y="146447"/>
                </a:cubicBezTo>
                <a:lnTo>
                  <a:pt x="125462" y="146447"/>
                </a:lnTo>
                <a:lnTo>
                  <a:pt x="125462" y="271909"/>
                </a:lnTo>
                <a:lnTo>
                  <a:pt x="0" y="271909"/>
                </a:lnTo>
                <a:lnTo>
                  <a:pt x="0" y="181719"/>
                </a:lnTo>
                <a:cubicBezTo>
                  <a:pt x="0" y="145405"/>
                  <a:pt x="3200" y="116830"/>
                  <a:pt x="9600" y="95994"/>
                </a:cubicBezTo>
                <a:cubicBezTo>
                  <a:pt x="15999" y="75158"/>
                  <a:pt x="27906" y="56331"/>
                  <a:pt x="45319" y="39514"/>
                </a:cubicBezTo>
                <a:cubicBezTo>
                  <a:pt x="62731" y="22696"/>
                  <a:pt x="84684" y="9525"/>
                  <a:pt x="111175" y="0"/>
                </a:cubicBezTo>
                <a:close/>
              </a:path>
            </a:pathLst>
          </a:custGeom>
          <a:solidFill>
            <a:srgbClr val="2E75B6"/>
          </a:solidFill>
          <a:ln>
            <a:noFill/>
          </a:ln>
        </p:spPr>
        <p:style>
          <a:lnRef idx="2">
            <a:srgbClr val="2E75B6">
              <a:shade val="50000"/>
            </a:srgbClr>
          </a:lnRef>
          <a:fillRef idx="1">
            <a:srgbClr val="2E75B6"/>
          </a:fillRef>
          <a:effectRef idx="0">
            <a:srgbClr val="2E75B6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1583642" y="2320583"/>
            <a:ext cx="8893907" cy="1955215"/>
          </a:xfrm>
          <a:prstGeom prst="rect">
            <a:avLst/>
          </a:prstGeom>
        </p:spPr>
        <p:txBody>
          <a:bodyPr wrap="square" anchor="ctr" anchorCtr="0">
            <a:normAutofit/>
          </a:bodyPr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200" normalizeH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所有杀不死你的，终将使你更强大。</a:t>
            </a:r>
            <a:endParaRPr kumimoji="0" lang="zh-CN" altLang="en-US" sz="2800" b="1" i="0" u="none" strike="noStrike" kern="1200" cap="none" spc="200" normalizeH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200" normalizeH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marL="0" marR="0" lvl="0" indent="0" algn="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200" normalizeH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——</a:t>
            </a:r>
            <a:r>
              <a:rPr kumimoji="0" lang="zh-CN" altLang="en-US" sz="2800" b="1" i="0" u="none" strike="noStrike" kern="1200" cap="none" spc="200" normalizeH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尼采</a:t>
            </a:r>
            <a:endParaRPr kumimoji="0" lang="zh-CN" altLang="en-US" sz="2800" b="1" i="0" u="none" strike="noStrike" kern="1200" cap="none" spc="200" normalizeH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18" y="1775460"/>
            <a:ext cx="12191365" cy="3307080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5542915" y="2760345"/>
            <a:ext cx="1337310" cy="1337945"/>
            <a:chOff x="2159" y="2785"/>
            <a:chExt cx="2226" cy="2226"/>
          </a:xfrm>
        </p:grpSpPr>
        <p:sp>
          <p:nvSpPr>
            <p:cNvPr id="42" name="椭圆 41"/>
            <p:cNvSpPr/>
            <p:nvPr/>
          </p:nvSpPr>
          <p:spPr>
            <a:xfrm>
              <a:off x="2159" y="2785"/>
              <a:ext cx="2226" cy="2226"/>
            </a:xfrm>
            <a:prstGeom prst="ellipse">
              <a:avLst/>
            </a:prstGeom>
            <a:solidFill>
              <a:srgbClr val="3F414E"/>
            </a:solidFill>
            <a:ln>
              <a:noFill/>
            </a:ln>
            <a:effectLst>
              <a:outerShdw blurRad="190500" dist="76200" dir="13500000" algn="br" rotWithShape="0">
                <a:srgbClr val="505466"/>
              </a:outerShdw>
            </a:effectLst>
          </p:spPr>
          <p:style>
            <a:lnRef idx="2">
              <a:srgbClr val="0FA1FF">
                <a:shade val="50000"/>
              </a:srgbClr>
            </a:lnRef>
            <a:fillRef idx="1">
              <a:srgbClr val="0FA1FF"/>
            </a:fillRef>
            <a:effectRef idx="0">
              <a:srgbClr val="0FA1FF"/>
            </a:effectRef>
            <a:fontRef idx="minor">
              <a:srgbClr val="EEF2F9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lt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2159" y="2785"/>
              <a:ext cx="2226" cy="2226"/>
            </a:xfrm>
            <a:prstGeom prst="ellipse">
              <a:avLst/>
            </a:prstGeom>
            <a:solidFill>
              <a:srgbClr val="3F414E"/>
            </a:solidFill>
            <a:ln>
              <a:noFill/>
            </a:ln>
            <a:effectLst>
              <a:outerShdw blurRad="254000" dist="101600" dir="2700000" algn="tl" rotWithShape="0">
                <a:srgbClr val="2D313A">
                  <a:alpha val="100000"/>
                </a:srgbClr>
              </a:outerShdw>
            </a:effectLst>
          </p:spPr>
          <p:style>
            <a:lnRef idx="2">
              <a:srgbClr val="0FA1FF">
                <a:shade val="50000"/>
              </a:srgbClr>
            </a:lnRef>
            <a:fillRef idx="1">
              <a:srgbClr val="0FA1FF"/>
            </a:fillRef>
            <a:effectRef idx="0">
              <a:srgbClr val="0FA1FF"/>
            </a:effectRef>
            <a:fontRef idx="minor">
              <a:srgbClr val="EEF2F9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lt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760980" y="2999105"/>
            <a:ext cx="6900545" cy="859155"/>
          </a:xfrm>
          <a:prstGeom prst="rect">
            <a:avLst/>
          </a:prstGeom>
        </p:spPr>
        <p:txBody>
          <a:bodyPr wrap="square" lIns="121892" tIns="60946" rIns="121892" bIns="60946">
            <a:spAutoFit/>
          </a:bodyPr>
          <a:lstStyle/>
          <a:p>
            <a:pPr algn="l"/>
            <a:r>
              <a:rPr lang="zh-CN" altLang="en-US" sz="4800" dirty="0">
                <a:solidFill>
                  <a:srgbClr val="F2C9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有价值</a:t>
            </a:r>
            <a:r>
              <a:rPr lang="en-US" altLang="zh-CN" sz="4800" dirty="0">
                <a:solidFill>
                  <a:srgbClr val="F2C9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4800" dirty="0">
                <a:solidFill>
                  <a:srgbClr val="F2C9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dirty="0">
                <a:solidFill>
                  <a:srgbClr val="F2C9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 	</a:t>
            </a:r>
            <a:r>
              <a:rPr lang="zh-CN" altLang="en-US" sz="4800" dirty="0">
                <a:solidFill>
                  <a:srgbClr val="F2C9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没价值</a:t>
            </a:r>
            <a:endParaRPr lang="zh-CN" altLang="en-US" sz="4800" dirty="0">
              <a:solidFill>
                <a:srgbClr val="F2C9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5000">
    <p:cover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1751798" y="2546350"/>
            <a:ext cx="8688404" cy="1996640"/>
            <a:chOff x="1751797" y="2856815"/>
            <a:chExt cx="8688404" cy="1996640"/>
          </a:xfrm>
        </p:grpSpPr>
        <p:sp>
          <p:nvSpPr>
            <p:cNvPr id="2" name="文本框 1"/>
            <p:cNvSpPr txBox="1"/>
            <p:nvPr>
              <p:custDataLst>
                <p:tags r:id="rId2"/>
              </p:custDataLst>
            </p:nvPr>
          </p:nvSpPr>
          <p:spPr>
            <a:xfrm>
              <a:off x="1751797" y="2856815"/>
              <a:ext cx="8688404" cy="15226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p>
              <a:pPr algn="ctr"/>
              <a:r>
                <a:rPr lang="zh-CN" altLang="en-US" sz="7200" b="1" spc="600" dirty="0">
                  <a:solidFill>
                    <a:srgbClr val="3C3C41">
                      <a:lumMod val="75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点击输入标题</a:t>
              </a:r>
              <a:endParaRPr lang="zh-CN" altLang="en-US" sz="7200" b="1" spc="600" dirty="0">
                <a:solidFill>
                  <a:srgbClr val="3C3C41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3"/>
              </p:custDataLst>
            </p:nvPr>
          </p:nvSpPr>
          <p:spPr>
            <a:xfrm>
              <a:off x="1751797" y="4379445"/>
              <a:ext cx="8688404" cy="47401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p>
              <a:pPr algn="ctr"/>
              <a:r>
                <a:rPr lang="zh-CN" altLang="en-US" dirty="0">
                  <a:solidFill>
                    <a:srgbClr val="3C3C41">
                      <a:lumMod val="75000"/>
                    </a:srgbClr>
                  </a:solidFill>
                  <a:latin typeface="Arial" panose="020B0604020202020204" pitchFamily="34" charset="0"/>
                  <a:ea typeface="微软雅黑 Light" panose="020B0502040204020203" pitchFamily="34" charset="-122"/>
                </a:rPr>
                <a:t>点击输入正文</a:t>
              </a:r>
              <a:endParaRPr lang="zh-CN" altLang="en-US" dirty="0">
                <a:solidFill>
                  <a:srgbClr val="3C3C41">
                    <a:lumMod val="75000"/>
                  </a:srgbClr>
                </a:solidFill>
                <a:latin typeface="Arial" panose="020B0604020202020204" pitchFamily="34" charset="0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1445509" y="2789019"/>
            <a:ext cx="9300982" cy="852783"/>
            <a:chOff x="1445509" y="2789019"/>
            <a:chExt cx="9300982" cy="852783"/>
          </a:xfrm>
        </p:grpSpPr>
        <p:pic>
          <p:nvPicPr>
            <p:cNvPr id="6" name="图形 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 rot="10800000">
              <a:off x="9753003" y="2789020"/>
              <a:ext cx="993488" cy="852782"/>
            </a:xfrm>
            <a:prstGeom prst="rect">
              <a:avLst/>
            </a:prstGeom>
          </p:spPr>
        </p:pic>
        <p:pic>
          <p:nvPicPr>
            <p:cNvPr id="7" name="图形 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45509" y="2789019"/>
              <a:ext cx="993490" cy="852782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>
            <p:custDataLst>
              <p:tags r:id="rId8"/>
            </p:custDataLst>
          </p:nvPr>
        </p:nvGrpSpPr>
        <p:grpSpPr>
          <a:xfrm>
            <a:off x="2330718" y="1301817"/>
            <a:ext cx="7530565" cy="4254366"/>
            <a:chOff x="1422935" y="1301817"/>
            <a:chExt cx="9346130" cy="4254366"/>
          </a:xfrm>
        </p:grpSpPr>
        <p:cxnSp>
          <p:nvCxnSpPr>
            <p:cNvPr id="13" name="直接连接符 12"/>
            <p:cNvCxnSpPr/>
            <p:nvPr>
              <p:custDataLst>
                <p:tags r:id="rId9"/>
              </p:custDataLst>
            </p:nvPr>
          </p:nvCxnSpPr>
          <p:spPr>
            <a:xfrm>
              <a:off x="1422935" y="5556183"/>
              <a:ext cx="9346130" cy="0"/>
            </a:xfrm>
            <a:prstGeom prst="line">
              <a:avLst/>
            </a:prstGeom>
            <a:ln w="6350">
              <a:solidFill>
                <a:srgbClr val="FFFFFF">
                  <a:lumMod val="50000"/>
                  <a:alpha val="50000"/>
                </a:srgbClr>
              </a:solidFill>
            </a:ln>
          </p:spPr>
          <p:style>
            <a:lnRef idx="1">
              <a:srgbClr val="EBEBEB"/>
            </a:lnRef>
            <a:fillRef idx="0">
              <a:srgbClr val="EBEBEB"/>
            </a:fillRef>
            <a:effectRef idx="0">
              <a:srgbClr val="EBEBEB"/>
            </a:effectRef>
            <a:fontRef idx="minor">
              <a:srgbClr val="3C3C4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0"/>
              </p:custDataLst>
            </p:nvPr>
          </p:nvCxnSpPr>
          <p:spPr>
            <a:xfrm>
              <a:off x="1422935" y="1301817"/>
              <a:ext cx="9346130" cy="0"/>
            </a:xfrm>
            <a:prstGeom prst="line">
              <a:avLst/>
            </a:prstGeom>
            <a:ln w="6350">
              <a:solidFill>
                <a:srgbClr val="FFFFFF">
                  <a:lumMod val="50000"/>
                  <a:alpha val="50000"/>
                </a:srgbClr>
              </a:solidFill>
            </a:ln>
          </p:spPr>
          <p:style>
            <a:lnRef idx="1">
              <a:srgbClr val="EBEBEB"/>
            </a:lnRef>
            <a:fillRef idx="0">
              <a:srgbClr val="EBEBEB"/>
            </a:fillRef>
            <a:effectRef idx="0">
              <a:srgbClr val="EBEBEB"/>
            </a:effectRef>
            <a:fontRef idx="minor">
              <a:srgbClr val="3C3C4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47315" y="1704975"/>
            <a:ext cx="6896100" cy="344805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5118100" y="3350377"/>
            <a:ext cx="7073900" cy="3505359"/>
          </a:xfrm>
          <a:prstGeom prst="rect">
            <a:avLst/>
          </a:prstGeom>
          <a:solidFill>
            <a:srgbClr val="FFFFFF">
              <a:lumMod val="95000"/>
              <a:alpha val="40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kumimoji="1" lang="zh-CN" altLang="en-US" sz="16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2264"/>
            <a:ext cx="5118100" cy="6858000"/>
          </a:xfrm>
          <a:prstGeom prst="rect">
            <a:avLst/>
          </a:prstGeom>
          <a:pattFill prst="ltUpDiag">
            <a:fgClr>
              <a:srgbClr val="FFFFFF">
                <a:lumMod val="85000"/>
              </a:srgbClr>
            </a:fgClr>
            <a:bgClr>
              <a:srgbClr val="FFFFFF"/>
            </a:bgClr>
          </a:patt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19342" y="2351919"/>
            <a:ext cx="3479416" cy="1995054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5400" b="1" spc="3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机构年</a:t>
            </a:r>
            <a:endParaRPr lang="zh-CN" altLang="en-US" sz="5400" b="1" spc="3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056630" y="1112520"/>
            <a:ext cx="5367020" cy="2007870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indent="-306070" fontAlgn="ctr">
              <a:lnSpc>
                <a:spcPct val="120000"/>
              </a:lnSpc>
              <a:spcAft>
                <a:spcPts val="0"/>
              </a:spcAft>
              <a:buClr>
                <a:srgbClr val="E34D4D">
                  <a:lumMod val="60000"/>
                  <a:lumOff val="40000"/>
                </a:srgbClr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9w 人民币 1w3 美金。流通市值 在 16700亿 人民币，和苹果公司的市值差不多。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60045" indent="-306070" fontAlgn="ctr">
              <a:lnSpc>
                <a:spcPct val="120000"/>
              </a:lnSpc>
              <a:spcAft>
                <a:spcPts val="0"/>
              </a:spcAft>
              <a:buClr>
                <a:srgbClr val="E34D4D">
                  <a:lumMod val="60000"/>
                  <a:lumOff val="40000"/>
                </a:srgbClr>
              </a:buClr>
              <a:buSzPct val="80000"/>
              <a:buFont typeface="Wingdings" panose="05000000000000000000" pitchFamily="2" charset="2"/>
              <a:buChar char="l"/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60045" indent="-306070" fontAlgn="ctr">
              <a:lnSpc>
                <a:spcPct val="120000"/>
              </a:lnSpc>
              <a:spcAft>
                <a:spcPts val="0"/>
              </a:spcAft>
              <a:buClr>
                <a:srgbClr val="E34D4D">
                  <a:lumMod val="60000"/>
                  <a:lumOff val="40000"/>
                </a:srgbClr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目前，比特币已挖出18,500,000左右（包含丢失）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6056599" y="582495"/>
            <a:ext cx="5367050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ctr">
              <a:lnSpc>
                <a:spcPct val="120000"/>
              </a:lnSpc>
              <a:buClr>
                <a:srgbClr val="E34D4D"/>
              </a:buClr>
              <a:buSzPct val="100000"/>
            </a:pPr>
            <a:r>
              <a:rPr lang="zh-CN" altLang="en-US" sz="2000" b="1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Arial" panose="020B0604020202020204" pitchFamily="34" charset="0"/>
              </a:rPr>
              <a:t>目前一枚</a:t>
            </a:r>
            <a:r>
              <a:rPr lang="en-US" altLang="zh-CN" sz="2000" b="1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Arial" panose="020B0604020202020204" pitchFamily="34" charset="0"/>
              </a:rPr>
              <a:t>BTC</a:t>
            </a:r>
            <a:r>
              <a:rPr lang="zh-CN" altLang="en-US" sz="2000" b="1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Arial" panose="020B0604020202020204" pitchFamily="34" charset="0"/>
              </a:rPr>
              <a:t>的价格与总市值</a:t>
            </a:r>
            <a:endParaRPr lang="zh-CN" altLang="en-US" sz="2000" b="1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6056630" y="4110990"/>
            <a:ext cx="5367020" cy="2177415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 lnSpcReduction="10000"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60045" indent="-306070" fontAlgn="ctr">
              <a:lnSpc>
                <a:spcPct val="120000"/>
              </a:lnSpc>
              <a:spcAft>
                <a:spcPts val="0"/>
              </a:spcAft>
              <a:buClr>
                <a:srgbClr val="1E6BC5">
                  <a:lumMod val="60000"/>
                  <a:lumOff val="40000"/>
                </a:srgbClr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美国有十几家投资机构公布了自己配置比特币的数量，这其中包括 灰度（一家大型 信托机构，获取了SEC数字货币基金的合规牌照），MicroStrategy ，挪威政府养老基金等等。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60045" indent="-306070" fontAlgn="ctr">
              <a:lnSpc>
                <a:spcPct val="120000"/>
              </a:lnSpc>
              <a:spcAft>
                <a:spcPts val="0"/>
              </a:spcAft>
              <a:buClr>
                <a:srgbClr val="1E6BC5">
                  <a:lumMod val="60000"/>
                  <a:lumOff val="40000"/>
                </a:srgbClr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这里面比较重磅的是paypal今年宣布支付支持btc，同时主权国家 俄罗斯、委内瑞拉、伊朗的央行都配置了一定的比特币资产作为战略储备。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6056599" y="3613785"/>
            <a:ext cx="5367050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ctr">
              <a:lnSpc>
                <a:spcPct val="120000"/>
              </a:lnSpc>
              <a:buClr>
                <a:srgbClr val="1E6BC5"/>
              </a:buClr>
              <a:buSzPct val="100000"/>
            </a:pPr>
            <a:r>
              <a:rPr lang="zh-CN" altLang="en-US" sz="2000" b="1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Arial" panose="020B0604020202020204" pitchFamily="34" charset="0"/>
              </a:rPr>
              <a:t>外资的狂欢</a:t>
            </a:r>
            <a:endParaRPr lang="zh-CN" altLang="en-US" sz="2000" b="1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任意多边形: 形状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4735727" y="251025"/>
            <a:ext cx="135675" cy="135675"/>
          </a:xfrm>
          <a:custGeom>
            <a:avLst/>
            <a:gdLst>
              <a:gd name="connsiteX0" fmla="*/ 60236 w 688240"/>
              <a:gd name="connsiteY0" fmla="*/ 149944 h 688240"/>
              <a:gd name="connsiteX1" fmla="*/ 538297 w 688240"/>
              <a:gd name="connsiteY1" fmla="*/ 628005 h 688240"/>
              <a:gd name="connsiteX2" fmla="*/ 536521 w 688240"/>
              <a:gd name="connsiteY2" fmla="*/ 629470 h 688240"/>
              <a:gd name="connsiteX3" fmla="*/ 344120 w 688240"/>
              <a:gd name="connsiteY3" fmla="*/ 688240 h 688240"/>
              <a:gd name="connsiteX4" fmla="*/ 0 w 688240"/>
              <a:gd name="connsiteY4" fmla="*/ 344120 h 688240"/>
              <a:gd name="connsiteX5" fmla="*/ 58770 w 688240"/>
              <a:gd name="connsiteY5" fmla="*/ 151719 h 688240"/>
              <a:gd name="connsiteX6" fmla="*/ 344120 w 688240"/>
              <a:gd name="connsiteY6" fmla="*/ 0 h 688240"/>
              <a:gd name="connsiteX7" fmla="*/ 688240 w 688240"/>
              <a:gd name="connsiteY7" fmla="*/ 344120 h 688240"/>
              <a:gd name="connsiteX8" fmla="*/ 629470 w 688240"/>
              <a:gd name="connsiteY8" fmla="*/ 536521 h 688240"/>
              <a:gd name="connsiteX9" fmla="*/ 628004 w 688240"/>
              <a:gd name="connsiteY9" fmla="*/ 538297 h 688240"/>
              <a:gd name="connsiteX10" fmla="*/ 149944 w 688240"/>
              <a:gd name="connsiteY10" fmla="*/ 60236 h 688240"/>
              <a:gd name="connsiteX11" fmla="*/ 151719 w 688240"/>
              <a:gd name="connsiteY11" fmla="*/ 58770 h 688240"/>
              <a:gd name="connsiteX12" fmla="*/ 344120 w 688240"/>
              <a:gd name="connsiteY12" fmla="*/ 0 h 68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240" h="688240">
                <a:moveTo>
                  <a:pt x="60236" y="149944"/>
                </a:moveTo>
                <a:lnTo>
                  <a:pt x="538297" y="628005"/>
                </a:lnTo>
                <a:lnTo>
                  <a:pt x="536521" y="629470"/>
                </a:lnTo>
                <a:cubicBezTo>
                  <a:pt x="481599" y="666574"/>
                  <a:pt x="415390" y="688240"/>
                  <a:pt x="344120" y="688240"/>
                </a:cubicBezTo>
                <a:cubicBezTo>
                  <a:pt x="154068" y="688240"/>
                  <a:pt x="0" y="534172"/>
                  <a:pt x="0" y="344120"/>
                </a:cubicBezTo>
                <a:cubicBezTo>
                  <a:pt x="0" y="272851"/>
                  <a:pt x="21666" y="206641"/>
                  <a:pt x="58770" y="151719"/>
                </a:cubicBezTo>
                <a:close/>
                <a:moveTo>
                  <a:pt x="344120" y="0"/>
                </a:moveTo>
                <a:cubicBezTo>
                  <a:pt x="534172" y="0"/>
                  <a:pt x="688240" y="154068"/>
                  <a:pt x="688240" y="344120"/>
                </a:cubicBezTo>
                <a:cubicBezTo>
                  <a:pt x="688240" y="415390"/>
                  <a:pt x="666574" y="481599"/>
                  <a:pt x="629470" y="536521"/>
                </a:cubicBezTo>
                <a:lnTo>
                  <a:pt x="628004" y="538297"/>
                </a:lnTo>
                <a:lnTo>
                  <a:pt x="149944" y="60236"/>
                </a:lnTo>
                <a:lnTo>
                  <a:pt x="151719" y="58770"/>
                </a:lnTo>
                <a:cubicBezTo>
                  <a:pt x="206641" y="21666"/>
                  <a:pt x="272851" y="0"/>
                  <a:pt x="344120" y="0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任意多边形: 形状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4735727" y="6471300"/>
            <a:ext cx="135675" cy="135675"/>
          </a:xfrm>
          <a:custGeom>
            <a:avLst/>
            <a:gdLst>
              <a:gd name="connsiteX0" fmla="*/ 60236 w 688240"/>
              <a:gd name="connsiteY0" fmla="*/ 149944 h 688240"/>
              <a:gd name="connsiteX1" fmla="*/ 538297 w 688240"/>
              <a:gd name="connsiteY1" fmla="*/ 628005 h 688240"/>
              <a:gd name="connsiteX2" fmla="*/ 536521 w 688240"/>
              <a:gd name="connsiteY2" fmla="*/ 629470 h 688240"/>
              <a:gd name="connsiteX3" fmla="*/ 344120 w 688240"/>
              <a:gd name="connsiteY3" fmla="*/ 688240 h 688240"/>
              <a:gd name="connsiteX4" fmla="*/ 0 w 688240"/>
              <a:gd name="connsiteY4" fmla="*/ 344120 h 688240"/>
              <a:gd name="connsiteX5" fmla="*/ 58770 w 688240"/>
              <a:gd name="connsiteY5" fmla="*/ 151719 h 688240"/>
              <a:gd name="connsiteX6" fmla="*/ 344120 w 688240"/>
              <a:gd name="connsiteY6" fmla="*/ 0 h 688240"/>
              <a:gd name="connsiteX7" fmla="*/ 688240 w 688240"/>
              <a:gd name="connsiteY7" fmla="*/ 344120 h 688240"/>
              <a:gd name="connsiteX8" fmla="*/ 629470 w 688240"/>
              <a:gd name="connsiteY8" fmla="*/ 536521 h 688240"/>
              <a:gd name="connsiteX9" fmla="*/ 628004 w 688240"/>
              <a:gd name="connsiteY9" fmla="*/ 538297 h 688240"/>
              <a:gd name="connsiteX10" fmla="*/ 149944 w 688240"/>
              <a:gd name="connsiteY10" fmla="*/ 60236 h 688240"/>
              <a:gd name="connsiteX11" fmla="*/ 151719 w 688240"/>
              <a:gd name="connsiteY11" fmla="*/ 58770 h 688240"/>
              <a:gd name="connsiteX12" fmla="*/ 344120 w 688240"/>
              <a:gd name="connsiteY12" fmla="*/ 0 h 68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240" h="688240">
                <a:moveTo>
                  <a:pt x="60236" y="149944"/>
                </a:moveTo>
                <a:lnTo>
                  <a:pt x="538297" y="628005"/>
                </a:lnTo>
                <a:lnTo>
                  <a:pt x="536521" y="629470"/>
                </a:lnTo>
                <a:cubicBezTo>
                  <a:pt x="481599" y="666574"/>
                  <a:pt x="415390" y="688240"/>
                  <a:pt x="344120" y="688240"/>
                </a:cubicBezTo>
                <a:cubicBezTo>
                  <a:pt x="154068" y="688240"/>
                  <a:pt x="0" y="534172"/>
                  <a:pt x="0" y="344120"/>
                </a:cubicBezTo>
                <a:cubicBezTo>
                  <a:pt x="0" y="272851"/>
                  <a:pt x="21666" y="206641"/>
                  <a:pt x="58770" y="151719"/>
                </a:cubicBezTo>
                <a:close/>
                <a:moveTo>
                  <a:pt x="344120" y="0"/>
                </a:moveTo>
                <a:cubicBezTo>
                  <a:pt x="534172" y="0"/>
                  <a:pt x="688240" y="154068"/>
                  <a:pt x="688240" y="344120"/>
                </a:cubicBezTo>
                <a:cubicBezTo>
                  <a:pt x="688240" y="415390"/>
                  <a:pt x="666574" y="481599"/>
                  <a:pt x="629470" y="536521"/>
                </a:cubicBezTo>
                <a:lnTo>
                  <a:pt x="628004" y="538297"/>
                </a:lnTo>
                <a:lnTo>
                  <a:pt x="149944" y="60236"/>
                </a:lnTo>
                <a:lnTo>
                  <a:pt x="151719" y="58770"/>
                </a:lnTo>
                <a:cubicBezTo>
                  <a:pt x="206641" y="21666"/>
                  <a:pt x="272851" y="0"/>
                  <a:pt x="344120" y="0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: 形状 13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52974" y="225625"/>
            <a:ext cx="135675" cy="135675"/>
          </a:xfrm>
          <a:custGeom>
            <a:avLst/>
            <a:gdLst>
              <a:gd name="connsiteX0" fmla="*/ 60236 w 688240"/>
              <a:gd name="connsiteY0" fmla="*/ 149944 h 688240"/>
              <a:gd name="connsiteX1" fmla="*/ 538297 w 688240"/>
              <a:gd name="connsiteY1" fmla="*/ 628005 h 688240"/>
              <a:gd name="connsiteX2" fmla="*/ 536521 w 688240"/>
              <a:gd name="connsiteY2" fmla="*/ 629470 h 688240"/>
              <a:gd name="connsiteX3" fmla="*/ 344120 w 688240"/>
              <a:gd name="connsiteY3" fmla="*/ 688240 h 688240"/>
              <a:gd name="connsiteX4" fmla="*/ 0 w 688240"/>
              <a:gd name="connsiteY4" fmla="*/ 344120 h 688240"/>
              <a:gd name="connsiteX5" fmla="*/ 58770 w 688240"/>
              <a:gd name="connsiteY5" fmla="*/ 151719 h 688240"/>
              <a:gd name="connsiteX6" fmla="*/ 344120 w 688240"/>
              <a:gd name="connsiteY6" fmla="*/ 0 h 688240"/>
              <a:gd name="connsiteX7" fmla="*/ 688240 w 688240"/>
              <a:gd name="connsiteY7" fmla="*/ 344120 h 688240"/>
              <a:gd name="connsiteX8" fmla="*/ 629470 w 688240"/>
              <a:gd name="connsiteY8" fmla="*/ 536521 h 688240"/>
              <a:gd name="connsiteX9" fmla="*/ 628004 w 688240"/>
              <a:gd name="connsiteY9" fmla="*/ 538297 h 688240"/>
              <a:gd name="connsiteX10" fmla="*/ 149944 w 688240"/>
              <a:gd name="connsiteY10" fmla="*/ 60236 h 688240"/>
              <a:gd name="connsiteX11" fmla="*/ 151719 w 688240"/>
              <a:gd name="connsiteY11" fmla="*/ 58770 h 688240"/>
              <a:gd name="connsiteX12" fmla="*/ 344120 w 688240"/>
              <a:gd name="connsiteY12" fmla="*/ 0 h 68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240" h="688240">
                <a:moveTo>
                  <a:pt x="60236" y="149944"/>
                </a:moveTo>
                <a:lnTo>
                  <a:pt x="538297" y="628005"/>
                </a:lnTo>
                <a:lnTo>
                  <a:pt x="536521" y="629470"/>
                </a:lnTo>
                <a:cubicBezTo>
                  <a:pt x="481599" y="666574"/>
                  <a:pt x="415390" y="688240"/>
                  <a:pt x="344120" y="688240"/>
                </a:cubicBezTo>
                <a:cubicBezTo>
                  <a:pt x="154068" y="688240"/>
                  <a:pt x="0" y="534172"/>
                  <a:pt x="0" y="344120"/>
                </a:cubicBezTo>
                <a:cubicBezTo>
                  <a:pt x="0" y="272851"/>
                  <a:pt x="21666" y="206641"/>
                  <a:pt x="58770" y="151719"/>
                </a:cubicBezTo>
                <a:close/>
                <a:moveTo>
                  <a:pt x="344120" y="0"/>
                </a:moveTo>
                <a:cubicBezTo>
                  <a:pt x="534172" y="0"/>
                  <a:pt x="688240" y="154068"/>
                  <a:pt x="688240" y="344120"/>
                </a:cubicBezTo>
                <a:cubicBezTo>
                  <a:pt x="688240" y="415390"/>
                  <a:pt x="666574" y="481599"/>
                  <a:pt x="629470" y="536521"/>
                </a:cubicBezTo>
                <a:lnTo>
                  <a:pt x="628004" y="538297"/>
                </a:lnTo>
                <a:lnTo>
                  <a:pt x="149944" y="60236"/>
                </a:lnTo>
                <a:lnTo>
                  <a:pt x="151719" y="58770"/>
                </a:lnTo>
                <a:cubicBezTo>
                  <a:pt x="206641" y="21666"/>
                  <a:pt x="272851" y="0"/>
                  <a:pt x="344120" y="0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任意多边形: 形状 14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252974" y="6496700"/>
            <a:ext cx="135675" cy="135675"/>
          </a:xfrm>
          <a:custGeom>
            <a:avLst/>
            <a:gdLst>
              <a:gd name="connsiteX0" fmla="*/ 60236 w 688240"/>
              <a:gd name="connsiteY0" fmla="*/ 149944 h 688240"/>
              <a:gd name="connsiteX1" fmla="*/ 538297 w 688240"/>
              <a:gd name="connsiteY1" fmla="*/ 628005 h 688240"/>
              <a:gd name="connsiteX2" fmla="*/ 536521 w 688240"/>
              <a:gd name="connsiteY2" fmla="*/ 629470 h 688240"/>
              <a:gd name="connsiteX3" fmla="*/ 344120 w 688240"/>
              <a:gd name="connsiteY3" fmla="*/ 688240 h 688240"/>
              <a:gd name="connsiteX4" fmla="*/ 0 w 688240"/>
              <a:gd name="connsiteY4" fmla="*/ 344120 h 688240"/>
              <a:gd name="connsiteX5" fmla="*/ 58770 w 688240"/>
              <a:gd name="connsiteY5" fmla="*/ 151719 h 688240"/>
              <a:gd name="connsiteX6" fmla="*/ 344120 w 688240"/>
              <a:gd name="connsiteY6" fmla="*/ 0 h 688240"/>
              <a:gd name="connsiteX7" fmla="*/ 688240 w 688240"/>
              <a:gd name="connsiteY7" fmla="*/ 344120 h 688240"/>
              <a:gd name="connsiteX8" fmla="*/ 629470 w 688240"/>
              <a:gd name="connsiteY8" fmla="*/ 536521 h 688240"/>
              <a:gd name="connsiteX9" fmla="*/ 628004 w 688240"/>
              <a:gd name="connsiteY9" fmla="*/ 538297 h 688240"/>
              <a:gd name="connsiteX10" fmla="*/ 149944 w 688240"/>
              <a:gd name="connsiteY10" fmla="*/ 60236 h 688240"/>
              <a:gd name="connsiteX11" fmla="*/ 151719 w 688240"/>
              <a:gd name="connsiteY11" fmla="*/ 58770 h 688240"/>
              <a:gd name="connsiteX12" fmla="*/ 344120 w 688240"/>
              <a:gd name="connsiteY12" fmla="*/ 0 h 68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240" h="688240">
                <a:moveTo>
                  <a:pt x="60236" y="149944"/>
                </a:moveTo>
                <a:lnTo>
                  <a:pt x="538297" y="628005"/>
                </a:lnTo>
                <a:lnTo>
                  <a:pt x="536521" y="629470"/>
                </a:lnTo>
                <a:cubicBezTo>
                  <a:pt x="481599" y="666574"/>
                  <a:pt x="415390" y="688240"/>
                  <a:pt x="344120" y="688240"/>
                </a:cubicBezTo>
                <a:cubicBezTo>
                  <a:pt x="154068" y="688240"/>
                  <a:pt x="0" y="534172"/>
                  <a:pt x="0" y="344120"/>
                </a:cubicBezTo>
                <a:cubicBezTo>
                  <a:pt x="0" y="272851"/>
                  <a:pt x="21666" y="206641"/>
                  <a:pt x="58770" y="151719"/>
                </a:cubicBezTo>
                <a:close/>
                <a:moveTo>
                  <a:pt x="344120" y="0"/>
                </a:moveTo>
                <a:cubicBezTo>
                  <a:pt x="534172" y="0"/>
                  <a:pt x="688240" y="154068"/>
                  <a:pt x="688240" y="344120"/>
                </a:cubicBezTo>
                <a:cubicBezTo>
                  <a:pt x="688240" y="415390"/>
                  <a:pt x="666574" y="481599"/>
                  <a:pt x="629470" y="536521"/>
                </a:cubicBezTo>
                <a:lnTo>
                  <a:pt x="628004" y="538297"/>
                </a:lnTo>
                <a:lnTo>
                  <a:pt x="149944" y="60236"/>
                </a:lnTo>
                <a:lnTo>
                  <a:pt x="151719" y="58770"/>
                </a:lnTo>
                <a:cubicBezTo>
                  <a:pt x="206641" y="21666"/>
                  <a:pt x="272851" y="0"/>
                  <a:pt x="344120" y="0"/>
                </a:cubicBezTo>
                <a:close/>
              </a:path>
            </a:pathLst>
          </a:custGeom>
          <a:solidFill>
            <a:srgbClr val="FFFFFF">
              <a:lumMod val="7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>
            <a:grpSpLocks noChangeAspect="1"/>
          </p:cNvGrpSpPr>
          <p:nvPr>
            <p:custDataLst>
              <p:tags r:id="rId12"/>
            </p:custDataLst>
          </p:nvPr>
        </p:nvGrpSpPr>
        <p:grpSpPr>
          <a:xfrm>
            <a:off x="3501847" y="1635256"/>
            <a:ext cx="686077" cy="598672"/>
            <a:chOff x="3213087" y="1347855"/>
            <a:chExt cx="723914" cy="631689"/>
          </a:xfrm>
          <a:solidFill>
            <a:srgbClr val="FFFFFF">
              <a:lumMod val="85000"/>
            </a:srgbClr>
          </a:solidFill>
        </p:grpSpPr>
        <p:sp>
          <p:nvSpPr>
            <p:cNvPr id="17" name="任意多边形: 形状 16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3213087" y="1347855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2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2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rgbClr val="1E6BC5">
                <a:shade val="50000"/>
              </a:srgbClr>
            </a:lnRef>
            <a:fillRef idx="1">
              <a:srgbClr val="1E6BC5"/>
            </a:fillRef>
            <a:effectRef idx="0">
              <a:srgbClr val="1E6BC5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任意多边形: 形状 17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3625706" y="1347856"/>
              <a:ext cx="311295" cy="631688"/>
            </a:xfrm>
            <a:custGeom>
              <a:avLst/>
              <a:gdLst>
                <a:gd name="connsiteX0" fmla="*/ 0 w 311295"/>
                <a:gd name="connsiteY0" fmla="*/ 0 h 631688"/>
                <a:gd name="connsiteX1" fmla="*/ 311295 w 311295"/>
                <a:gd name="connsiteY1" fmla="*/ 0 h 631688"/>
                <a:gd name="connsiteX2" fmla="*/ 311295 w 311295"/>
                <a:gd name="connsiteY2" fmla="*/ 278573 h 631688"/>
                <a:gd name="connsiteX3" fmla="*/ 92015 w 311295"/>
                <a:gd name="connsiteY3" fmla="*/ 631688 h 631688"/>
                <a:gd name="connsiteX4" fmla="*/ 80961 w 311295"/>
                <a:gd name="connsiteY4" fmla="*/ 613739 h 631688"/>
                <a:gd name="connsiteX5" fmla="*/ 33054 w 311295"/>
                <a:gd name="connsiteY5" fmla="*/ 568483 h 631688"/>
                <a:gd name="connsiteX6" fmla="*/ 20355 w 311295"/>
                <a:gd name="connsiteY6" fmla="*/ 561364 h 631688"/>
                <a:gd name="connsiteX7" fmla="*/ 150652 w 311295"/>
                <a:gd name="connsiteY7" fmla="*/ 311295 h 631688"/>
                <a:gd name="connsiteX8" fmla="*/ 0 w 311295"/>
                <a:gd name="connsiteY8" fmla="*/ 311295 h 63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295" h="631688">
                  <a:moveTo>
                    <a:pt x="0" y="0"/>
                  </a:moveTo>
                  <a:lnTo>
                    <a:pt x="311295" y="0"/>
                  </a:lnTo>
                  <a:lnTo>
                    <a:pt x="311295" y="278573"/>
                  </a:lnTo>
                  <a:cubicBezTo>
                    <a:pt x="300365" y="511936"/>
                    <a:pt x="92393" y="629207"/>
                    <a:pt x="92015" y="631688"/>
                  </a:cubicBezTo>
                  <a:lnTo>
                    <a:pt x="80961" y="613739"/>
                  </a:lnTo>
                  <a:cubicBezTo>
                    <a:pt x="67726" y="597568"/>
                    <a:pt x="51617" y="582153"/>
                    <a:pt x="33054" y="568483"/>
                  </a:cubicBezTo>
                  <a:lnTo>
                    <a:pt x="20355" y="561364"/>
                  </a:lnTo>
                  <a:cubicBezTo>
                    <a:pt x="21645" y="561467"/>
                    <a:pt x="135315" y="475631"/>
                    <a:pt x="150652" y="311295"/>
                  </a:cubicBezTo>
                  <a:lnTo>
                    <a:pt x="0" y="3112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rgbClr val="1E6BC5">
                <a:shade val="50000"/>
              </a:srgbClr>
            </a:lnRef>
            <a:fillRef idx="1">
              <a:srgbClr val="1E6BC5"/>
            </a:fillRef>
            <a:effectRef idx="0">
              <a:srgbClr val="1E6BC5"/>
            </a:effectRef>
            <a:fontRef idx="minor">
              <a:srgbClr val="FFFFFF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604788" y="2010562"/>
            <a:ext cx="1581373" cy="15813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6538A-33AE-45EB-868C-14B9E34ED961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742" y="2353670"/>
            <a:ext cx="2771775" cy="1905000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1043733" y="2475382"/>
            <a:ext cx="4343055" cy="83058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5400" b="1" spc="200" dirty="0" smtClean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Part</a:t>
            </a:r>
            <a:r>
              <a:rPr lang="zh-CN" altLang="en-US" sz="5400" b="1" spc="200" dirty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 </a:t>
            </a:r>
            <a:r>
              <a:rPr lang="en-US" altLang="zh-CN" sz="5400" b="1" spc="200" dirty="0" smtClean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Arial" panose="020B0604020202020204" pitchFamily="34" charset="0"/>
              </a:rPr>
              <a:t>02</a:t>
            </a:r>
            <a:endParaRPr lang="en-US" altLang="zh-CN" sz="5400" b="1" spc="200" dirty="0" smtClean="0">
              <a:solidFill>
                <a:schemeClr val="bg2">
                  <a:lumMod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1" name="任意多边形 10"/>
          <p:cNvSpPr/>
          <p:nvPr/>
        </p:nvSpPr>
        <p:spPr>
          <a:xfrm rot="10800000">
            <a:off x="7753350" y="-23240"/>
            <a:ext cx="4457700" cy="6872748"/>
          </a:xfrm>
          <a:custGeom>
            <a:avLst/>
            <a:gdLst>
              <a:gd name="connsiteX0" fmla="*/ 2813957 w 4457700"/>
              <a:gd name="connsiteY0" fmla="*/ 6872748 h 6872748"/>
              <a:gd name="connsiteX1" fmla="*/ 0 w 4457700"/>
              <a:gd name="connsiteY1" fmla="*/ 6872748 h 6872748"/>
              <a:gd name="connsiteX2" fmla="*/ 0 w 4457700"/>
              <a:gd name="connsiteY2" fmla="*/ 0 h 6872748"/>
              <a:gd name="connsiteX3" fmla="*/ 539063 w 4457700"/>
              <a:gd name="connsiteY3" fmla="*/ 0 h 6872748"/>
              <a:gd name="connsiteX4" fmla="*/ 2813957 w 4457700"/>
              <a:gd name="connsiteY4" fmla="*/ 0 h 6872748"/>
              <a:gd name="connsiteX5" fmla="*/ 2828251 w 4457700"/>
              <a:gd name="connsiteY5" fmla="*/ 0 h 6872748"/>
              <a:gd name="connsiteX6" fmla="*/ 2886320 w 4457700"/>
              <a:gd name="connsiteY6" fmla="*/ 35514 h 6872748"/>
              <a:gd name="connsiteX7" fmla="*/ 4457700 w 4457700"/>
              <a:gd name="connsiteY7" fmla="*/ 3418192 h 6872748"/>
              <a:gd name="connsiteX8" fmla="*/ 2886320 w 4457700"/>
              <a:gd name="connsiteY8" fmla="*/ 6800870 h 6872748"/>
              <a:gd name="connsiteX9" fmla="*/ 2813957 w 4457700"/>
              <a:gd name="connsiteY9" fmla="*/ 6845127 h 68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57700" h="6872748">
                <a:moveTo>
                  <a:pt x="2813957" y="6872748"/>
                </a:moveTo>
                <a:lnTo>
                  <a:pt x="0" y="6872748"/>
                </a:lnTo>
                <a:lnTo>
                  <a:pt x="0" y="0"/>
                </a:lnTo>
                <a:lnTo>
                  <a:pt x="539063" y="0"/>
                </a:lnTo>
                <a:lnTo>
                  <a:pt x="2813957" y="0"/>
                </a:lnTo>
                <a:lnTo>
                  <a:pt x="2828251" y="0"/>
                </a:lnTo>
                <a:lnTo>
                  <a:pt x="2886320" y="35514"/>
                </a:lnTo>
                <a:cubicBezTo>
                  <a:pt x="3816091" y="641583"/>
                  <a:pt x="4457700" y="1928525"/>
                  <a:pt x="4457700" y="3418192"/>
                </a:cubicBezTo>
                <a:cubicBezTo>
                  <a:pt x="4457700" y="4907859"/>
                  <a:pt x="3816091" y="6194800"/>
                  <a:pt x="2886320" y="6800870"/>
                </a:cubicBezTo>
                <a:lnTo>
                  <a:pt x="2813957" y="6845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5400000">
            <a:off x="6208015" y="1098558"/>
            <a:ext cx="3319967" cy="46291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203200" dist="25400" dir="18000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5400000">
            <a:off x="6574634" y="1435574"/>
            <a:ext cx="2607466" cy="3860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394" y="2713309"/>
            <a:ext cx="942715" cy="942715"/>
          </a:xfrm>
          <a:prstGeom prst="rect">
            <a:avLst/>
          </a:prstGeom>
        </p:spPr>
      </p:pic>
      <p:pic>
        <p:nvPicPr>
          <p:cNvPr id="3" name="btc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67225" y="1403350"/>
            <a:ext cx="7778750" cy="40182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50670" y="3306170"/>
            <a:ext cx="4436118" cy="891540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4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比特币的诞生</a:t>
            </a:r>
            <a:endParaRPr lang="zh-CN" altLang="en-US" sz="4000" b="1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9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634_1*i*1"/>
  <p:tag name="KSO_WM_TEMPLATE_CATEGORY" val="diagram"/>
  <p:tag name="KSO_WM_TEMPLATE_INDEX" val="20200634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115_1*i*1"/>
  <p:tag name="KSO_WM_TEMPLATE_CATEGORY" val="diagram"/>
  <p:tag name="KSO_WM_TEMPLATE_INDEX" val="20201115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ISCONTENTSTITLE" val="0"/>
  <p:tag name="KSO_WM_UNIT_PRESET_TEXT" val="点击输入标题"/>
  <p:tag name="KSO_WM_UNIT_NOCLEAR" val="0"/>
  <p:tag name="KSO_WM_UNIT_SHOW_EDIT_AREA_INDICATION" val="1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115_1*a*1"/>
  <p:tag name="KSO_WM_TEMPLATE_CATEGORY" val="diagram"/>
  <p:tag name="KSO_WM_TEMPLATE_INDEX" val="20201115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3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115_1*f*1"/>
  <p:tag name="KSO_WM_TEMPLATE_CATEGORY" val="diagram"/>
  <p:tag name="KSO_WM_TEMPLATE_INDEX" val="20201115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115_1*i*2"/>
  <p:tag name="KSO_WM_TEMPLATE_CATEGORY" val="diagram"/>
  <p:tag name="KSO_WM_TEMPLATE_INDEX" val="20201115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115_1*i*3"/>
  <p:tag name="KSO_WM_TEMPLATE_CATEGORY" val="diagram"/>
  <p:tag name="KSO_WM_TEMPLATE_INDEX" val="20201115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115_1*i*4"/>
  <p:tag name="KSO_WM_TEMPLATE_CATEGORY" val="diagram"/>
  <p:tag name="KSO_WM_TEMPLATE_INDEX" val="20201115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1115_1*i*5"/>
  <p:tag name="KSO_WM_TEMPLATE_CATEGORY" val="diagram"/>
  <p:tag name="KSO_WM_TEMPLATE_INDEX" val="20201115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115_1*i*6"/>
  <p:tag name="KSO_WM_TEMPLATE_CATEGORY" val="diagram"/>
  <p:tag name="KSO_WM_TEMPLATE_INDEX" val="20201115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115_1*i*7"/>
  <p:tag name="KSO_WM_TEMPLATE_CATEGORY" val="diagram"/>
  <p:tag name="KSO_WM_TEMPLATE_INDEX" val="20201115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BEAUTIFY_FLAG" val="#wm#"/>
  <p:tag name="KSO_WM_TEMPLATE_CATEGORY" val="diagram"/>
  <p:tag name="KSO_WM_TEMPLATE_INDEX" val="20201115"/>
  <p:tag name="KSO_WM_SLIDE_ID" val="diagram20201115_1"/>
  <p:tag name="KSO_WM_TEMPLATE_SUBCATEGORY" val="0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732*335"/>
  <p:tag name="KSO_WM_SLIDE_POSITION" val="113*102"/>
  <p:tag name="KSO_WM_TAG_VERSION" val="1.0"/>
  <p:tag name="KSO_WM_SLIDE_LAYOUT" val="a_f"/>
  <p:tag name="KSO_WM_SLIDE_LAYOUT_CNT" val="1_1"/>
  <p:tag name="KSO_WM_TEMPLATE_MASTER_TYPE" val="0"/>
  <p:tag name="KSO_WM_TEMPLATE_COLOR_TYPE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634_1*i*2"/>
  <p:tag name="KSO_WM_TEMPLATE_CATEGORY" val="diagram"/>
  <p:tag name="KSO_WM_TEMPLATE_INDEX" val="20200634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2562_1*i*1"/>
  <p:tag name="KSO_WM_TEMPLATE_CATEGORY" val="diagram"/>
  <p:tag name="KSO_WM_TEMPLATE_INDEX" val="20202562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2562_1*i*2"/>
  <p:tag name="KSO_WM_TEMPLATE_CATEGORY" val="diagram"/>
  <p:tag name="KSO_WM_TEMPLATE_INDEX" val="20202562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TEXT_PART_ID_V2" val="a-2-1"/>
  <p:tag name="KSO_WM_UNIT_ISCONTENTSTITLE" val="0"/>
  <p:tag name="KSO_WM_UNIT_PRESET_TEXT" val="单击此处&#13;添加大标题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2562_1*a*1"/>
  <p:tag name="KSO_WM_TEMPLATE_CATEGORY" val="diagram"/>
  <p:tag name="KSO_WM_TEMPLATE_INDEX" val="20202562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TEXT_PART_ID_V2" val="d-1-1"/>
  <p:tag name="KSO_WM_UNIT_PRESET_TEXT" val="单击此处添加文本具体内容，简明扼要的阐述您的观点。&#13;单击此处添加文本具体内容，简明扼要的阐述您的观点。"/>
  <p:tag name="KSO_WM_UNIT_NOCLEAR" val="1"/>
  <p:tag name="KSO_WM_UNIT_VALUE" val="91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02562_1*h_f*1_1"/>
  <p:tag name="KSO_WM_TEMPLATE_CATEGORY" val="diagram"/>
  <p:tag name="KSO_WM_TEMPLATE_INDEX" val="20202562"/>
  <p:tag name="KSO_WM_UNIT_LAYERLEVEL" val="1_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TEXT_PART_ID_V2" val="c-1-1"/>
  <p:tag name="KSO_WM_UNIT_ISCONTENTSTITLE" val="0"/>
  <p:tag name="KSO_WM_UNIT_PRESET_TEXT" val="单击此处添加小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02562_1*h_a*1_1"/>
  <p:tag name="KSO_WM_TEMPLATE_CATEGORY" val="diagram"/>
  <p:tag name="KSO_WM_TEMPLATE_INDEX" val="20202562"/>
  <p:tag name="KSO_WM_UNIT_LAYERLEVEL" val="1_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TEXT_PART_ID_V2" val="d-2-1"/>
  <p:tag name="KSO_WM_UNIT_PRESET_TEXT" val="单击此处添加文本具体内容，简明扼要的阐述您的观点。&#13;单击此处添加文本具体内容，简明扼要的阐述您的观点。"/>
  <p:tag name="KSO_WM_UNIT_NOCLEAR" val="1"/>
  <p:tag name="KSO_WM_UNIT_VALUE" val="20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diagram20202562_1*h_f*2_1"/>
  <p:tag name="KSO_WM_TEMPLATE_CATEGORY" val="diagram"/>
  <p:tag name="KSO_WM_TEMPLATE_INDEX" val="20202562"/>
  <p:tag name="KSO_WM_UNIT_LAYERLEVEL" val="1_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TEXT_PART_ID_V2" val="c-2-1"/>
  <p:tag name="KSO_WM_UNIT_ISCONTENTSTITLE" val="0"/>
  <p:tag name="KSO_WM_UNIT_PRESET_TEXT" val="单击此处添加小标题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02562_1*h_a*2_1"/>
  <p:tag name="KSO_WM_TEMPLATE_CATEGORY" val="diagram"/>
  <p:tag name="KSO_WM_TEMPLATE_INDEX" val="20202562"/>
  <p:tag name="KSO_WM_UNIT_LAYERLEVEL" val="1_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2562_1*i*5"/>
  <p:tag name="KSO_WM_TEMPLATE_CATEGORY" val="diagram"/>
  <p:tag name="KSO_WM_TEMPLATE_INDEX" val="20202562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2562_1*i*6"/>
  <p:tag name="KSO_WM_TEMPLATE_CATEGORY" val="diagram"/>
  <p:tag name="KSO_WM_TEMPLATE_INDEX" val="20202562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2562_1*i*7"/>
  <p:tag name="KSO_WM_TEMPLATE_CATEGORY" val="diagram"/>
  <p:tag name="KSO_WM_TEMPLATE_INDEX" val="20202562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PRESET_TEXT" val="世界上一成不变的东西，&#13;只有“任何事物都是在不断变化的”这条真理。&#13; &#13;                                             —— 斯里兰卡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634_1*f*1"/>
  <p:tag name="KSO_WM_TEMPLATE_CATEGORY" val="diagram"/>
  <p:tag name="KSO_WM_TEMPLATE_INDEX" val="20200634"/>
  <p:tag name="KSO_WM_UNIT_LAYERLEVEL" val="1"/>
  <p:tag name="KSO_WM_TAG_VERSION" val="1.0"/>
  <p:tag name="KSO_WM_BEAUTIFY_FLAG" val="#wm#"/>
  <p:tag name="KSO_WM_UNIT_SUBTYPE" val="a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2562_1*i*8"/>
  <p:tag name="KSO_WM_TEMPLATE_CATEGORY" val="diagram"/>
  <p:tag name="KSO_WM_TEMPLATE_INDEX" val="20202562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2562_1*i*9"/>
  <p:tag name="KSO_WM_TEMPLATE_CATEGORY" val="diagram"/>
  <p:tag name="KSO_WM_TEMPLATE_INDEX" val="20202562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2562_1*i*10"/>
  <p:tag name="KSO_WM_TEMPLATE_CATEGORY" val="diagram"/>
  <p:tag name="KSO_WM_TEMPLATE_INDEX" val="20202562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2562_1*i*11"/>
  <p:tag name="KSO_WM_TEMPLATE_CATEGORY" val="diagram"/>
  <p:tag name="KSO_WM_TEMPLATE_INDEX" val="20202562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BEAUTIFY_FLAG" val="#wm#"/>
  <p:tag name="KSO_WM_TEMPLATE_CATEGORY" val="diagram"/>
  <p:tag name="KSO_WM_TEMPLATE_INDEX" val="20202562"/>
  <p:tag name="KSO_WM_SLIDE_ID" val="diagram20202562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422.6*407.55"/>
  <p:tag name="KSO_WM_SLIDE_POSITION" val="476.9*87.6"/>
  <p:tag name="KSO_WM_TAG_VERSION" val="1.0"/>
  <p:tag name="KSO_WM_SLIDE_LAYOUT" val="a_h"/>
  <p:tag name="KSO_WM_SLIDE_LAYOUT_CNT" val="1_2"/>
</p:tagLst>
</file>

<file path=ppt/tags/tag3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731*2770*787*787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634_1*i*1"/>
  <p:tag name="KSO_WM_TEMPLATE_CATEGORY" val="diagram"/>
  <p:tag name="KSO_WM_TEMPLATE_INDEX" val="20200634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634_1*i*2"/>
  <p:tag name="KSO_WM_TEMPLATE_CATEGORY" val="diagram"/>
  <p:tag name="KSO_WM_TEMPLATE_INDEX" val="20200634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PRESET_TEXT" val="世界上一成不变的东西，&#13;只有“任何事物都是在不断变化的”这条真理。&#13; &#13;                                             —— 斯里兰卡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634_1*f*1"/>
  <p:tag name="KSO_WM_TEMPLATE_CATEGORY" val="diagram"/>
  <p:tag name="KSO_WM_TEMPLATE_INDEX" val="20200634"/>
  <p:tag name="KSO_WM_UNIT_LAYERLEVEL" val="1"/>
  <p:tag name="KSO_WM_TAG_VERSION" val="1.0"/>
  <p:tag name="KSO_WM_BEAUTIFY_FLAG" val="#wm#"/>
  <p:tag name="KSO_WM_UNIT_SUBTYPE" val="a"/>
</p:tagLst>
</file>

<file path=ppt/tags/tag39.xml><?xml version="1.0" encoding="utf-8"?>
<p:tagLst xmlns:p="http://schemas.openxmlformats.org/presentationml/2006/main">
  <p:tag name="KSO_WM_SLIDE_ID" val="diagram20200634_1"/>
  <p:tag name="KSO_WM_TEMPLATE_SUBCATEGORY" val="0"/>
  <p:tag name="KSO_WM_SLIDE_TYPE" val="text"/>
  <p:tag name="KSO_WM_SLIDE_SUBTYPE" val="pureTxt"/>
  <p:tag name="KSO_WM_SLIDE_ITEM_CNT" val="0"/>
  <p:tag name="KSO_WM_SLIDE_INDEX" val="1"/>
  <p:tag name="KSO_WM_SLIDE_SIZE" val="756*331"/>
  <p:tag name="KSO_WM_SLIDE_POSITION" val="101*104"/>
  <p:tag name="KSO_WM_TAG_VERSION" val="1.0"/>
  <p:tag name="KSO_WM_BEAUTIFY_FLAG" val="#wm#"/>
  <p:tag name="KSO_WM_TEMPLATE_CATEGORY" val="diagram"/>
  <p:tag name="KSO_WM_TEMPLATE_INDEX" val="20200634"/>
  <p:tag name="KSO_WM_SLIDE_LAYOUT" val="f"/>
  <p:tag name="KSO_WM_SLIDE_LAYOUT_CNT" val="1"/>
  <p:tag name="KSO_WM_TEMPLATE_MASTER_TYPE" val="0"/>
  <p:tag name="KSO_WM_TEMPLATE_COLOR_TYPE" val="1"/>
</p:tagLst>
</file>

<file path=ppt/tags/tag4.xml><?xml version="1.0" encoding="utf-8"?>
<p:tagLst xmlns:p="http://schemas.openxmlformats.org/presentationml/2006/main">
  <p:tag name="KSO_WM_SLIDE_ID" val="diagram20200634_1"/>
  <p:tag name="KSO_WM_TEMPLATE_SUBCATEGORY" val="0"/>
  <p:tag name="KSO_WM_SLIDE_TYPE" val="text"/>
  <p:tag name="KSO_WM_SLIDE_SUBTYPE" val="pureTxt"/>
  <p:tag name="KSO_WM_SLIDE_ITEM_CNT" val="0"/>
  <p:tag name="KSO_WM_SLIDE_INDEX" val="1"/>
  <p:tag name="KSO_WM_SLIDE_SIZE" val="756*331"/>
  <p:tag name="KSO_WM_SLIDE_POSITION" val="101*104"/>
  <p:tag name="KSO_WM_TAG_VERSION" val="1.0"/>
  <p:tag name="KSO_WM_BEAUTIFY_FLAG" val="#wm#"/>
  <p:tag name="KSO_WM_TEMPLATE_CATEGORY" val="diagram"/>
  <p:tag name="KSO_WM_TEMPLATE_INDEX" val="20200634"/>
  <p:tag name="KSO_WM_SLIDE_LAYOUT" val="f"/>
  <p:tag name="KSO_WM_SLIDE_LAYOUT_CNT" val="1"/>
  <p:tag name="KSO_WM_TEMPLATE_MASTER_TYPE" val="0"/>
  <p:tag name="KSO_WM_TEMPLATE_COLOR_TYPE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118_1*i*8"/>
  <p:tag name="KSO_WM_TEMPLATE_CATEGORY" val="diagram"/>
  <p:tag name="KSO_WM_TEMPLATE_INDEX" val="20201118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118_1*i*7"/>
  <p:tag name="KSO_WM_TEMPLATE_CATEGORY" val="diagram"/>
  <p:tag name="KSO_WM_TEMPLATE_INDEX" val="20201118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118_1*i*6"/>
  <p:tag name="KSO_WM_TEMPLATE_CATEGORY" val="diagram"/>
  <p:tag name="KSO_WM_TEMPLATE_INDEX" val="20201118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1118_1*i*5"/>
  <p:tag name="KSO_WM_TEMPLATE_CATEGORY" val="diagram"/>
  <p:tag name="KSO_WM_TEMPLATE_INDEX" val="20201118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118_1*i*4"/>
  <p:tag name="KSO_WM_TEMPLATE_CATEGORY" val="diagram"/>
  <p:tag name="KSO_WM_TEMPLATE_INDEX" val="20201118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118_1*i*3"/>
  <p:tag name="KSO_WM_TEMPLATE_CATEGORY" val="diagram"/>
  <p:tag name="KSO_WM_TEMPLATE_INDEX" val="20201118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118_1*i*2"/>
  <p:tag name="KSO_WM_TEMPLATE_CATEGORY" val="diagram"/>
  <p:tag name="KSO_WM_TEMPLATE_INDEX" val="20201118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ISCONTENTSTITLE" val="0"/>
  <p:tag name="KSO_WM_UNIT_PRESET_TEXT_INDEX" val="1"/>
  <p:tag name="KSO_WM_UNIT_PRESET_TEXT_LEN" val="4"/>
  <p:tag name="KSO_WM_UNIT_NOCLEAR" val="0"/>
  <p:tag name="KSO_WM_UNIT_SHOW_EDIT_AREA_INDICATION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01118_1*h_a*1_1"/>
  <p:tag name="KSO_WM_TEMPLATE_CATEGORY" val="diagram"/>
  <p:tag name="KSO_WM_TEMPLATE_INDEX" val="20201118"/>
  <p:tag name="KSO_WM_UNIT_LAYERLEVEL" val="1_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PRESET_TEXT_INDEX" val="3"/>
  <p:tag name="KSO_WM_UNIT_PRESET_TEXT_LEN" val="8"/>
  <p:tag name="KSO_WM_UNIT_NOCLEAR" val="0"/>
  <p:tag name="KSO_WM_UNIT_SHOW_EDIT_AREA_INDICATION" val="1"/>
  <p:tag name="KSO_WM_UNIT_VALUE" val="34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01118_1*h_f*1_1"/>
  <p:tag name="KSO_WM_TEMPLATE_CATEGORY" val="diagram"/>
  <p:tag name="KSO_WM_TEMPLATE_INDEX" val="20201118"/>
  <p:tag name="KSO_WM_UNIT_LAYERLEVEL" val="1_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ISCONTENTSTITLE" val="0"/>
  <p:tag name="KSO_WM_UNIT_PRESET_TEXT_INDEX" val="1"/>
  <p:tag name="KSO_WM_UNIT_PRESET_TEXT_LEN" val="4"/>
  <p:tag name="KSO_WM_UNIT_NOCLEAR" val="0"/>
  <p:tag name="KSO_WM_UNIT_SHOW_EDIT_AREA_INDICATION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01118_1*h_a*2_1"/>
  <p:tag name="KSO_WM_TEMPLATE_CATEGORY" val="diagram"/>
  <p:tag name="KSO_WM_TEMPLATE_INDEX" val="20201118"/>
  <p:tag name="KSO_WM_UNIT_LAYERLEVEL" val="1_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292*1725*787*787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0.xml><?xml version="1.0" encoding="utf-8"?>
<p:tagLst xmlns:p="http://schemas.openxmlformats.org/presentationml/2006/main">
  <p:tag name="KSO_WM_UNIT_PRESET_TEXT_INDEX" val="3"/>
  <p:tag name="KSO_WM_UNIT_PRESET_TEXT_LEN" val="8"/>
  <p:tag name="KSO_WM_UNIT_NOCLEAR" val="0"/>
  <p:tag name="KSO_WM_UNIT_SHOW_EDIT_AREA_INDICATION" val="1"/>
  <p:tag name="KSO_WM_UNIT_VALUE" val="34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diagram20201118_1*h_f*2_1"/>
  <p:tag name="KSO_WM_TEMPLATE_CATEGORY" val="diagram"/>
  <p:tag name="KSO_WM_TEMPLATE_INDEX" val="20201118"/>
  <p:tag name="KSO_WM_UNIT_LAYERLEVEL" val="1_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ISCONTENTSTITLE" val="0"/>
  <p:tag name="KSO_WM_UNIT_PRESET_TEXT_INDEX" val="1"/>
  <p:tag name="KSO_WM_UNIT_PRESET_TEXT_LEN" val="4"/>
  <p:tag name="KSO_WM_UNIT_NOCLEAR" val="0"/>
  <p:tag name="KSO_WM_UNIT_SHOW_EDIT_AREA_INDICATION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3_1"/>
  <p:tag name="KSO_WM_UNIT_ID" val="diagram20201118_1*h_a*3_1"/>
  <p:tag name="KSO_WM_TEMPLATE_CATEGORY" val="diagram"/>
  <p:tag name="KSO_WM_TEMPLATE_INDEX" val="20201118"/>
  <p:tag name="KSO_WM_UNIT_LAYERLEVEL" val="1_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PRESET_TEXT_INDEX" val="3"/>
  <p:tag name="KSO_WM_UNIT_PRESET_TEXT_LEN" val="8"/>
  <p:tag name="KSO_WM_UNIT_NOCLEAR" val="0"/>
  <p:tag name="KSO_WM_UNIT_SHOW_EDIT_AREA_INDICATION" val="1"/>
  <p:tag name="KSO_WM_UNIT_VALUE" val="34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3_1"/>
  <p:tag name="KSO_WM_UNIT_ID" val="diagram20201118_1*h_f*3_1"/>
  <p:tag name="KSO_WM_TEMPLATE_CATEGORY" val="diagram"/>
  <p:tag name="KSO_WM_TEMPLATE_INDEX" val="20201118"/>
  <p:tag name="KSO_WM_UNIT_LAYERLEVEL" val="1_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ISCONTENTSTITLE" val="0"/>
  <p:tag name="KSO_WM_UNIT_PRESET_TEXT_INDEX" val="1"/>
  <p:tag name="KSO_WM_UNIT_PRESET_TEXT_LEN" val="4"/>
  <p:tag name="KSO_WM_UNIT_NOCLEAR" val="0"/>
  <p:tag name="KSO_WM_UNIT_SHOW_EDIT_AREA_INDICATION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4_1"/>
  <p:tag name="KSO_WM_UNIT_ID" val="diagram20201118_1*h_a*4_1"/>
  <p:tag name="KSO_WM_TEMPLATE_CATEGORY" val="diagram"/>
  <p:tag name="KSO_WM_TEMPLATE_INDEX" val="20201118"/>
  <p:tag name="KSO_WM_UNIT_LAYERLEVEL" val="1_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PRESET_TEXT_INDEX" val="3"/>
  <p:tag name="KSO_WM_UNIT_PRESET_TEXT_LEN" val="8"/>
  <p:tag name="KSO_WM_UNIT_NOCLEAR" val="0"/>
  <p:tag name="KSO_WM_UNIT_SHOW_EDIT_AREA_INDICATION" val="1"/>
  <p:tag name="KSO_WM_UNIT_VALUE" val="34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4_1"/>
  <p:tag name="KSO_WM_UNIT_ID" val="diagram20201118_1*h_f*4_1"/>
  <p:tag name="KSO_WM_TEMPLATE_CATEGORY" val="diagram"/>
  <p:tag name="KSO_WM_TEMPLATE_INDEX" val="20201118"/>
  <p:tag name="KSO_WM_UNIT_LAYERLEVEL" val="1_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118_1*i*1"/>
  <p:tag name="KSO_WM_TEMPLATE_CATEGORY" val="diagram"/>
  <p:tag name="KSO_WM_TEMPLATE_INDEX" val="20201118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SLIDE_ID" val="diagram20201118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685.2*210.35"/>
  <p:tag name="KSO_WM_SLIDE_POSITION" val="137.4*218.65"/>
  <p:tag name="KSO_WM_TAG_VERSION" val="1.0"/>
  <p:tag name="KSO_WM_BEAUTIFY_FLAG" val="#wm#"/>
  <p:tag name="KSO_WM_TEMPLATE_CATEGORY" val="diagram"/>
  <p:tag name="KSO_WM_TEMPLATE_INDEX" val="20201118"/>
  <p:tag name="KSO_WM_SLIDE_LAYOUT" val="h"/>
  <p:tag name="KSO_WM_SLIDE_LAYOUT_CNT" val="4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00182_3*m_i*1_1"/>
  <p:tag name="KSO_WM_TEMPLATE_CATEGORY" val="diagram"/>
  <p:tag name="KSO_WM_TEMPLATE_INDEX" val="20200182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200182_3*a*1"/>
  <p:tag name="KSO_WM_TEMPLATE_CATEGORY" val="diagram"/>
  <p:tag name="KSO_WM_TEMPLATE_INDEX" val="20200182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0182_3*m_h_i*1_1_1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634_1*i*1"/>
  <p:tag name="KSO_WM_TEMPLATE_CATEGORY" val="diagram"/>
  <p:tag name="KSO_WM_TEMPLATE_INDEX" val="20200634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0182_3*m_h_i*1_2_1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0182_3*m_h_i*1_3_1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00182_3*m_h_i*1_4_1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0182_3*m_h_i*1_1_2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00182_3*m_h_i*1_1_3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00182_3*m_h_i*1_1_4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0182_3*m_h_i*1_2_2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00182_3*m_h_i*1_2_3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7"/>
  <p:tag name="KSO_WM_UNIT_ID" val="diagram20200182_3*m_h_i*1_2_7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0182_3*m_h_i*1_3_2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634_1*i*2"/>
  <p:tag name="KSO_WM_TEMPLATE_CATEGORY" val="diagram"/>
  <p:tag name="KSO_WM_TEMPLATE_INDEX" val="20200634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00182_3*m_h_i*1_3_3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00182_3*m_h_i*1_3_4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00182_3*m_h_i*1_4_2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20200182_3*m_h_i*1_4_3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4"/>
  <p:tag name="KSO_WM_UNIT_ID" val="diagram20200182_3*m_h_i*1_4_4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0182_3*m_h_f*1_1_1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0182_3*m_h_a*1_1_1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5"/>
  <p:tag name="KSO_WM_UNIT_ID" val="diagram20200182_3*m_h_i*1_1_5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6"/>
  <p:tag name="KSO_WM_UNIT_ID" val="diagram20200182_3*m_h_i*1_1_6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7"/>
  <p:tag name="KSO_WM_UNIT_ID" val="diagram20200182_3*m_h_i*1_1_7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PRESET_TEXT" val="世界上一成不变的东西，&#13;只有“任何事物都是在不断变化的”这条真理。&#13; &#13;                                             —— 斯里兰卡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634_1*f*1"/>
  <p:tag name="KSO_WM_TEMPLATE_CATEGORY" val="diagram"/>
  <p:tag name="KSO_WM_TEMPLATE_INDEX" val="20200634"/>
  <p:tag name="KSO_WM_UNIT_LAYERLEVEL" val="1"/>
  <p:tag name="KSO_WM_TAG_VERSION" val="1.0"/>
  <p:tag name="KSO_WM_BEAUTIFY_FLAG" val="#wm#"/>
  <p:tag name="KSO_WM_UNIT_SUBTYPE" val="a"/>
</p:tagLst>
</file>

<file path=ppt/tags/tag80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0182_3*m_h_f*1_2_1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00182_3*m_h_a*1_2_1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00182_3*m_h_i*1_2_4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5"/>
  <p:tag name="KSO_WM_UNIT_ID" val="diagram20200182_3*m_h_i*1_2_5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6"/>
  <p:tag name="KSO_WM_UNIT_ID" val="diagram20200182_3*m_h_i*1_2_6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0182_3*m_h_f*1_3_1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86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00182_3*m_h_a*1_3_1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5"/>
  <p:tag name="KSO_WM_UNIT_ID" val="diagram20200182_3*m_h_i*1_3_5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6"/>
  <p:tag name="KSO_WM_UNIT_ID" val="diagram20200182_3*m_h_i*1_3_6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7"/>
  <p:tag name="KSO_WM_UNIT_ID" val="diagram20200182_3*m_h_i*1_3_7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SLIDE_ID" val="diagram20200634_1"/>
  <p:tag name="KSO_WM_TEMPLATE_SUBCATEGORY" val="0"/>
  <p:tag name="KSO_WM_SLIDE_TYPE" val="text"/>
  <p:tag name="KSO_WM_SLIDE_SUBTYPE" val="pureTxt"/>
  <p:tag name="KSO_WM_SLIDE_ITEM_CNT" val="0"/>
  <p:tag name="KSO_WM_SLIDE_INDEX" val="1"/>
  <p:tag name="KSO_WM_SLIDE_SIZE" val="756*331"/>
  <p:tag name="KSO_WM_SLIDE_POSITION" val="101*104"/>
  <p:tag name="KSO_WM_TAG_VERSION" val="1.0"/>
  <p:tag name="KSO_WM_BEAUTIFY_FLAG" val="#wm#"/>
  <p:tag name="KSO_WM_TEMPLATE_CATEGORY" val="diagram"/>
  <p:tag name="KSO_WM_TEMPLATE_INDEX" val="20200634"/>
  <p:tag name="KSO_WM_SLIDE_LAYOUT" val="f"/>
  <p:tag name="KSO_WM_SLIDE_LAYOUT_CNT" val="1"/>
  <p:tag name="KSO_WM_TEMPLATE_MASTER_TYPE" val="0"/>
  <p:tag name="KSO_WM_TEMPLATE_COLOR_TYPE" val="1"/>
</p:tagLst>
</file>

<file path=ppt/tags/tag90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200182_3*m_h_f*1_4_1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91.xml><?xml version="1.0" encoding="utf-8"?>
<p:tagLst xmlns:p="http://schemas.openxmlformats.org/presentationml/2006/main">
  <p:tag name="KSO_WM_UNIT_ISCONTENTSTITLE" val="0"/>
  <p:tag name="KSO_WM_UNIT_PRESET_TEXT" val="添加标题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00182_3*m_h_a*1_4_1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5"/>
  <p:tag name="KSO_WM_UNIT_ID" val="diagram20200182_3*m_h_i*1_4_5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6"/>
  <p:tag name="KSO_WM_UNIT_ID" val="diagram20200182_3*m_h_i*1_4_6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7"/>
  <p:tag name="KSO_WM_UNIT_ID" val="diagram20200182_3*m_h_i*1_4_7"/>
  <p:tag name="KSO_WM_TEMPLATE_CATEGORY" val="diagram"/>
  <p:tag name="KSO_WM_TEMPLATE_INDEX" val="20200182"/>
  <p:tag name="KSO_WM_UNIT_LAYERLEVEL" val="1_1_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5.xml><?xml version="1.0" encoding="utf-8"?>
<p:tagLst xmlns:p="http://schemas.openxmlformats.org/presentationml/2006/main">
  <p:tag name="KSO_WM_UNIT_PRESET_TEXT" val="单击此处添加文本具体内容，简明扼要的阐述您的观点。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f"/>
  <p:tag name="KSO_WM_UNIT_INDEX" val="1"/>
  <p:tag name="KSO_WM_UNIT_ID" val="diagram20200182_3*f*1"/>
  <p:tag name="KSO_WM_TEMPLATE_CATEGORY" val="diagram"/>
  <p:tag name="KSO_WM_TEMPLATE_INDEX" val="20200182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96.xml><?xml version="1.0" encoding="utf-8"?>
<p:tagLst xmlns:p="http://schemas.openxmlformats.org/presentationml/2006/main">
  <p:tag name="KSO_WM_SLIDE_ID" val="diagram20200182_3"/>
  <p:tag name="KSO_WM_TEMPLATE_SUBCATEGORY" val="0"/>
  <p:tag name="KSO_WM_SLIDE_ITEM_CNT" val="4"/>
  <p:tag name="KSO_WM_SLIDE_INDEX" val="3"/>
  <p:tag name="KSO_WM_TAG_VERSION" val="1.0"/>
  <p:tag name="KSO_WM_BEAUTIFY_FLAG" val="#wm#"/>
  <p:tag name="KSO_WM_TEMPLATE_CATEGORY" val="diagram"/>
  <p:tag name="KSO_WM_TEMPLATE_INDEX" val="20200182"/>
  <p:tag name="KSO_WM_SLIDE_TYPE" val="text"/>
  <p:tag name="KSO_WM_SLIDE_SUBTYPE" val="diag"/>
  <p:tag name="KSO_WM_SLIDE_SIZE" val="845.217*328.536"/>
  <p:tag name="KSO_WM_SLIDE_POSITION" val="57.3913*148.464"/>
  <p:tag name="KSO_WM_DIAGRAM_GROUP_CODE" val="m1-1"/>
  <p:tag name="KSO_WM_SLIDE_DIAGTYPE" val="m"/>
  <p:tag name="KSO_WM_SLIDE_LAYOUT" val="a_f_m"/>
  <p:tag name="KSO_WM_SLIDE_LAYOUT_CNT" val="1_1_1"/>
</p:tagLst>
</file>

<file path=ppt/tags/tag97.xml><?xml version="1.0" encoding="utf-8"?>
<p:tagLst xmlns:p="http://schemas.openxmlformats.org/presentationml/2006/main">
  <p:tag name="PA" val="v5.2.9"/>
</p:tagLst>
</file>

<file path=ppt/tags/tag98.xml><?xml version="1.0" encoding="utf-8"?>
<p:tagLst xmlns:p="http://schemas.openxmlformats.org/presentationml/2006/main">
  <p:tag name="PA" val="v5.2.9"/>
</p:tagLst>
</file>

<file path=ppt/tags/tag99.xml><?xml version="1.0" encoding="utf-8"?>
<p:tagLst xmlns:p="http://schemas.openxmlformats.org/presentationml/2006/main">
  <p:tag name="ISPRING_PRESENTATION_TITLE" val="灰色商务工作汇报PPT模板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1242</Words>
  <Application>WPS 演示</Application>
  <PresentationFormat>宽屏</PresentationFormat>
  <Paragraphs>187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8" baseType="lpstr">
      <vt:lpstr>Arial</vt:lpstr>
      <vt:lpstr>宋体</vt:lpstr>
      <vt:lpstr>Wingdings</vt:lpstr>
      <vt:lpstr>思源黑体 CN Bold</vt:lpstr>
      <vt:lpstr>黑体</vt:lpstr>
      <vt:lpstr>思源黑体 CN Light</vt:lpstr>
      <vt:lpstr>微软雅黑</vt:lpstr>
      <vt:lpstr>微软雅黑 Light</vt:lpstr>
      <vt:lpstr>Calibri</vt:lpstr>
      <vt:lpstr>Arial Unicode MS</vt:lpstr>
      <vt:lpstr>Calibri Light</vt:lpstr>
      <vt:lpstr>迷你简书魂</vt:lpstr>
      <vt:lpstr>Neris Thin</vt:lpstr>
      <vt:lpstr>Segoe Print</vt:lpstr>
      <vt:lpstr>Gulim</vt:lpstr>
      <vt:lpstr>Malgun Gothic</vt:lpstr>
      <vt:lpstr>Office 主题</vt:lpstr>
      <vt:lpstr>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猫猫姐姐⚡️</cp:lastModifiedBy>
  <cp:revision>522</cp:revision>
  <dcterms:created xsi:type="dcterms:W3CDTF">2019-04-09T06:58:00Z</dcterms:created>
  <dcterms:modified xsi:type="dcterms:W3CDTF">2020-10-31T05:59:56Z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2052-11.1.0.10072</vt:lpwstr>
  </property>
</Properties>
</file>